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Lst>
  <p:notesMasterIdLst>
    <p:notesMasterId r:id="rId17"/>
  </p:notesMasterIdLst>
  <p:sldIdLst>
    <p:sldId id="280" r:id="rId3"/>
    <p:sldId id="400" r:id="rId4"/>
    <p:sldId id="404" r:id="rId5"/>
    <p:sldId id="393" r:id="rId6"/>
    <p:sldId id="396" r:id="rId7"/>
    <p:sldId id="398" r:id="rId8"/>
    <p:sldId id="269" r:id="rId9"/>
    <p:sldId id="265" r:id="rId10"/>
    <p:sldId id="401" r:id="rId11"/>
    <p:sldId id="405" r:id="rId12"/>
    <p:sldId id="402" r:id="rId13"/>
    <p:sldId id="406" r:id="rId14"/>
    <p:sldId id="391" r:id="rId15"/>
    <p:sldId id="40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6"/>
    <p:restoredTop sz="94698"/>
  </p:normalViewPr>
  <p:slideViewPr>
    <p:cSldViewPr snapToGrid="0">
      <p:cViewPr varScale="1">
        <p:scale>
          <a:sx n="101" d="100"/>
          <a:sy n="101" d="100"/>
        </p:scale>
        <p:origin x="216" y="4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A712B4-38DB-48D7-B0A2-E6B068AD75C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A7E56B4-8C19-4033-9C16-6524543B9956}">
      <dgm:prSet/>
      <dgm:spPr/>
      <dgm:t>
        <a:bodyPr/>
        <a:lstStyle/>
        <a:p>
          <a:r>
            <a:rPr lang="en-US" dirty="0"/>
            <a:t>Fear for disinformation: increase spread of ‘deepfakes’ impacting the elections misleading voters and destroying democracy. </a:t>
          </a:r>
        </a:p>
      </dgm:t>
    </dgm:pt>
    <dgm:pt modelId="{A882FB9D-5F40-4DF5-A387-ABCBB3F1DD2A}" type="parTrans" cxnId="{CC787CEE-A72C-4C06-B1AF-193434A08E9F}">
      <dgm:prSet/>
      <dgm:spPr/>
      <dgm:t>
        <a:bodyPr/>
        <a:lstStyle/>
        <a:p>
          <a:endParaRPr lang="en-US"/>
        </a:p>
      </dgm:t>
    </dgm:pt>
    <dgm:pt modelId="{5ACDBAE0-AF08-4270-AEB2-8FD8D5EB6D5E}" type="sibTrans" cxnId="{CC787CEE-A72C-4C06-B1AF-193434A08E9F}">
      <dgm:prSet/>
      <dgm:spPr/>
      <dgm:t>
        <a:bodyPr/>
        <a:lstStyle/>
        <a:p>
          <a:endParaRPr lang="en-US"/>
        </a:p>
      </dgm:t>
    </dgm:pt>
    <dgm:pt modelId="{8AD9B58F-811C-4378-8FFD-8C854536F678}">
      <dgm:prSet/>
      <dgm:spPr/>
      <dgm:t>
        <a:bodyPr/>
        <a:lstStyle/>
        <a:p>
          <a:r>
            <a:rPr lang="en-US" dirty="0" err="1"/>
            <a:t>Deeepfakes</a:t>
          </a:r>
          <a:r>
            <a:rPr lang="en-US" dirty="0"/>
            <a:t>: produced in higher quality and </a:t>
          </a:r>
          <a:r>
            <a:rPr lang="en-US" dirty="0" err="1"/>
            <a:t>quantitaty</a:t>
          </a:r>
          <a:r>
            <a:rPr lang="en-US" dirty="0"/>
            <a:t> and shared faster and more strategically microtargeted. </a:t>
          </a:r>
        </a:p>
      </dgm:t>
    </dgm:pt>
    <dgm:pt modelId="{34664C4A-8E6C-486E-9D1F-70C07973F0F2}" type="parTrans" cxnId="{40D705A1-48DA-4F83-BEA0-B69D23873C69}">
      <dgm:prSet/>
      <dgm:spPr/>
      <dgm:t>
        <a:bodyPr/>
        <a:lstStyle/>
        <a:p>
          <a:endParaRPr lang="en-US"/>
        </a:p>
      </dgm:t>
    </dgm:pt>
    <dgm:pt modelId="{6C1EC761-B77C-4DC2-A099-714FBA0B351D}" type="sibTrans" cxnId="{40D705A1-48DA-4F83-BEA0-B69D23873C69}">
      <dgm:prSet/>
      <dgm:spPr/>
      <dgm:t>
        <a:bodyPr/>
        <a:lstStyle/>
        <a:p>
          <a:endParaRPr lang="en-US"/>
        </a:p>
      </dgm:t>
    </dgm:pt>
    <dgm:pt modelId="{82812361-C2DD-4C03-A872-690DDBAEB110}">
      <dgm:prSet/>
      <dgm:spPr/>
      <dgm:t>
        <a:bodyPr/>
        <a:lstStyle/>
        <a:p>
          <a:r>
            <a:rPr lang="en-US"/>
            <a:t>However,  neither more, nor better deepfakes (supply) will make the demand larger, given that most people seek authoritative news sources. </a:t>
          </a:r>
        </a:p>
      </dgm:t>
    </dgm:pt>
    <dgm:pt modelId="{C409B33E-A852-4B24-B649-77784226988E}" type="parTrans" cxnId="{1477DE10-68C9-4685-B6FB-1166C8D73F65}">
      <dgm:prSet/>
      <dgm:spPr/>
      <dgm:t>
        <a:bodyPr/>
        <a:lstStyle/>
        <a:p>
          <a:endParaRPr lang="en-US"/>
        </a:p>
      </dgm:t>
    </dgm:pt>
    <dgm:pt modelId="{1AAB535E-4890-4BE5-A555-3FB22BCB3DC0}" type="sibTrans" cxnId="{1477DE10-68C9-4685-B6FB-1166C8D73F65}">
      <dgm:prSet/>
      <dgm:spPr/>
      <dgm:t>
        <a:bodyPr/>
        <a:lstStyle/>
        <a:p>
          <a:endParaRPr lang="en-US"/>
        </a:p>
      </dgm:t>
    </dgm:pt>
    <dgm:pt modelId="{9573F1A8-5B92-4FE8-B2E4-7D19EF58F7DF}" type="pres">
      <dgm:prSet presAssocID="{21A712B4-38DB-48D7-B0A2-E6B068AD75C0}" presName="root" presStyleCnt="0">
        <dgm:presLayoutVars>
          <dgm:dir/>
          <dgm:resizeHandles val="exact"/>
        </dgm:presLayoutVars>
      </dgm:prSet>
      <dgm:spPr/>
    </dgm:pt>
    <dgm:pt modelId="{0DD4712E-6E7F-45B7-BD65-DA7AAB9594BF}" type="pres">
      <dgm:prSet presAssocID="{3A7E56B4-8C19-4033-9C16-6524543B9956}" presName="compNode" presStyleCnt="0"/>
      <dgm:spPr/>
    </dgm:pt>
    <dgm:pt modelId="{1FFE3AA2-4721-4CB5-8FA6-B355625A8FE5}" type="pres">
      <dgm:prSet presAssocID="{3A7E56B4-8C19-4033-9C16-6524543B9956}" presName="bgRect" presStyleLbl="bgShp" presStyleIdx="0" presStyleCnt="3"/>
      <dgm:spPr/>
    </dgm:pt>
    <dgm:pt modelId="{3CDBADD5-8536-4E7A-9536-482336192CD6}" type="pres">
      <dgm:prSet presAssocID="{3A7E56B4-8C19-4033-9C16-6524543B995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164B5EDE-B6BC-4043-9272-7A2138C75B53}" type="pres">
      <dgm:prSet presAssocID="{3A7E56B4-8C19-4033-9C16-6524543B9956}" presName="spaceRect" presStyleCnt="0"/>
      <dgm:spPr/>
    </dgm:pt>
    <dgm:pt modelId="{8A20F667-DF6A-4C6F-83BC-FC5838BC1217}" type="pres">
      <dgm:prSet presAssocID="{3A7E56B4-8C19-4033-9C16-6524543B9956}" presName="parTx" presStyleLbl="revTx" presStyleIdx="0" presStyleCnt="3">
        <dgm:presLayoutVars>
          <dgm:chMax val="0"/>
          <dgm:chPref val="0"/>
        </dgm:presLayoutVars>
      </dgm:prSet>
      <dgm:spPr/>
    </dgm:pt>
    <dgm:pt modelId="{5F57D9B7-9C78-4265-9983-6526A3E7FD88}" type="pres">
      <dgm:prSet presAssocID="{5ACDBAE0-AF08-4270-AEB2-8FD8D5EB6D5E}" presName="sibTrans" presStyleCnt="0"/>
      <dgm:spPr/>
    </dgm:pt>
    <dgm:pt modelId="{EAE7D79F-2AF4-4590-8BFD-4FEDDADE2A58}" type="pres">
      <dgm:prSet presAssocID="{8AD9B58F-811C-4378-8FFD-8C854536F678}" presName="compNode" presStyleCnt="0"/>
      <dgm:spPr/>
    </dgm:pt>
    <dgm:pt modelId="{31B32DA7-041D-49F2-AE2A-431AEC222EE2}" type="pres">
      <dgm:prSet presAssocID="{8AD9B58F-811C-4378-8FFD-8C854536F678}" presName="bgRect" presStyleLbl="bgShp" presStyleIdx="1" presStyleCnt="3"/>
      <dgm:spPr/>
    </dgm:pt>
    <dgm:pt modelId="{F38346FB-DBBD-40C5-B6A2-8DD7D3DE3225}" type="pres">
      <dgm:prSet presAssocID="{8AD9B58F-811C-4378-8FFD-8C854536F6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4F0891B6-3708-431D-BA07-7CA48B69AB57}" type="pres">
      <dgm:prSet presAssocID="{8AD9B58F-811C-4378-8FFD-8C854536F678}" presName="spaceRect" presStyleCnt="0"/>
      <dgm:spPr/>
    </dgm:pt>
    <dgm:pt modelId="{AD65563E-E286-48A5-BB6A-6ADFFC4E8C45}" type="pres">
      <dgm:prSet presAssocID="{8AD9B58F-811C-4378-8FFD-8C854536F678}" presName="parTx" presStyleLbl="revTx" presStyleIdx="1" presStyleCnt="3">
        <dgm:presLayoutVars>
          <dgm:chMax val="0"/>
          <dgm:chPref val="0"/>
        </dgm:presLayoutVars>
      </dgm:prSet>
      <dgm:spPr/>
    </dgm:pt>
    <dgm:pt modelId="{F2A16FB9-5FB7-43EC-862D-C5818B2B55E1}" type="pres">
      <dgm:prSet presAssocID="{6C1EC761-B77C-4DC2-A099-714FBA0B351D}" presName="sibTrans" presStyleCnt="0"/>
      <dgm:spPr/>
    </dgm:pt>
    <dgm:pt modelId="{E38651CB-3CC2-4A73-A9D6-D70A4DE12CD9}" type="pres">
      <dgm:prSet presAssocID="{82812361-C2DD-4C03-A872-690DDBAEB110}" presName="compNode" presStyleCnt="0"/>
      <dgm:spPr/>
    </dgm:pt>
    <dgm:pt modelId="{88B82BA7-60C3-4141-98C4-94169BCD95B2}" type="pres">
      <dgm:prSet presAssocID="{82812361-C2DD-4C03-A872-690DDBAEB110}" presName="bgRect" presStyleLbl="bgShp" presStyleIdx="2" presStyleCnt="3"/>
      <dgm:spPr/>
    </dgm:pt>
    <dgm:pt modelId="{17AD0F4F-C402-43F6-AB46-B1EFAF58E8C2}" type="pres">
      <dgm:prSet presAssocID="{82812361-C2DD-4C03-A872-690DDBAEB1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DF8D3515-3C8D-4CC6-93DF-054AE831F814}" type="pres">
      <dgm:prSet presAssocID="{82812361-C2DD-4C03-A872-690DDBAEB110}" presName="spaceRect" presStyleCnt="0"/>
      <dgm:spPr/>
    </dgm:pt>
    <dgm:pt modelId="{007DE250-7B71-4F90-B328-9FF36CE87644}" type="pres">
      <dgm:prSet presAssocID="{82812361-C2DD-4C03-A872-690DDBAEB110}" presName="parTx" presStyleLbl="revTx" presStyleIdx="2" presStyleCnt="3">
        <dgm:presLayoutVars>
          <dgm:chMax val="0"/>
          <dgm:chPref val="0"/>
        </dgm:presLayoutVars>
      </dgm:prSet>
      <dgm:spPr/>
    </dgm:pt>
  </dgm:ptLst>
  <dgm:cxnLst>
    <dgm:cxn modelId="{1477DE10-68C9-4685-B6FB-1166C8D73F65}" srcId="{21A712B4-38DB-48D7-B0A2-E6B068AD75C0}" destId="{82812361-C2DD-4C03-A872-690DDBAEB110}" srcOrd="2" destOrd="0" parTransId="{C409B33E-A852-4B24-B649-77784226988E}" sibTransId="{1AAB535E-4890-4BE5-A555-3FB22BCB3DC0}"/>
    <dgm:cxn modelId="{072F076B-E6D9-4502-A255-437DFFDF9067}" type="presOf" srcId="{82812361-C2DD-4C03-A872-690DDBAEB110}" destId="{007DE250-7B71-4F90-B328-9FF36CE87644}" srcOrd="0" destOrd="0" presId="urn:microsoft.com/office/officeart/2018/2/layout/IconVerticalSolidList"/>
    <dgm:cxn modelId="{41EEB275-CEB3-4482-B23E-72B7E045D251}" type="presOf" srcId="{21A712B4-38DB-48D7-B0A2-E6B068AD75C0}" destId="{9573F1A8-5B92-4FE8-B2E4-7D19EF58F7DF}" srcOrd="0" destOrd="0" presId="urn:microsoft.com/office/officeart/2018/2/layout/IconVerticalSolidList"/>
    <dgm:cxn modelId="{8A1DD688-5BCC-416C-8213-6262B767DAD8}" type="presOf" srcId="{3A7E56B4-8C19-4033-9C16-6524543B9956}" destId="{8A20F667-DF6A-4C6F-83BC-FC5838BC1217}" srcOrd="0" destOrd="0" presId="urn:microsoft.com/office/officeart/2018/2/layout/IconVerticalSolidList"/>
    <dgm:cxn modelId="{00BEDC92-D410-46D7-9582-D17CA709B4A0}" type="presOf" srcId="{8AD9B58F-811C-4378-8FFD-8C854536F678}" destId="{AD65563E-E286-48A5-BB6A-6ADFFC4E8C45}" srcOrd="0" destOrd="0" presId="urn:microsoft.com/office/officeart/2018/2/layout/IconVerticalSolidList"/>
    <dgm:cxn modelId="{40D705A1-48DA-4F83-BEA0-B69D23873C69}" srcId="{21A712B4-38DB-48D7-B0A2-E6B068AD75C0}" destId="{8AD9B58F-811C-4378-8FFD-8C854536F678}" srcOrd="1" destOrd="0" parTransId="{34664C4A-8E6C-486E-9D1F-70C07973F0F2}" sibTransId="{6C1EC761-B77C-4DC2-A099-714FBA0B351D}"/>
    <dgm:cxn modelId="{CC787CEE-A72C-4C06-B1AF-193434A08E9F}" srcId="{21A712B4-38DB-48D7-B0A2-E6B068AD75C0}" destId="{3A7E56B4-8C19-4033-9C16-6524543B9956}" srcOrd="0" destOrd="0" parTransId="{A882FB9D-5F40-4DF5-A387-ABCBB3F1DD2A}" sibTransId="{5ACDBAE0-AF08-4270-AEB2-8FD8D5EB6D5E}"/>
    <dgm:cxn modelId="{B0C77494-F9F5-45E5-8D64-56212B47297C}" type="presParOf" srcId="{9573F1A8-5B92-4FE8-B2E4-7D19EF58F7DF}" destId="{0DD4712E-6E7F-45B7-BD65-DA7AAB9594BF}" srcOrd="0" destOrd="0" presId="urn:microsoft.com/office/officeart/2018/2/layout/IconVerticalSolidList"/>
    <dgm:cxn modelId="{58403FC5-E201-46FB-B582-A8435671FCC2}" type="presParOf" srcId="{0DD4712E-6E7F-45B7-BD65-DA7AAB9594BF}" destId="{1FFE3AA2-4721-4CB5-8FA6-B355625A8FE5}" srcOrd="0" destOrd="0" presId="urn:microsoft.com/office/officeart/2018/2/layout/IconVerticalSolidList"/>
    <dgm:cxn modelId="{870578D4-17DC-4C6F-9D8D-CCB087C9E6F8}" type="presParOf" srcId="{0DD4712E-6E7F-45B7-BD65-DA7AAB9594BF}" destId="{3CDBADD5-8536-4E7A-9536-482336192CD6}" srcOrd="1" destOrd="0" presId="urn:microsoft.com/office/officeart/2018/2/layout/IconVerticalSolidList"/>
    <dgm:cxn modelId="{43C38467-3279-4957-9453-1E2F55E896EF}" type="presParOf" srcId="{0DD4712E-6E7F-45B7-BD65-DA7AAB9594BF}" destId="{164B5EDE-B6BC-4043-9272-7A2138C75B53}" srcOrd="2" destOrd="0" presId="urn:microsoft.com/office/officeart/2018/2/layout/IconVerticalSolidList"/>
    <dgm:cxn modelId="{8F47E849-5A0D-4213-8E2C-65F8D3FED36D}" type="presParOf" srcId="{0DD4712E-6E7F-45B7-BD65-DA7AAB9594BF}" destId="{8A20F667-DF6A-4C6F-83BC-FC5838BC1217}" srcOrd="3" destOrd="0" presId="urn:microsoft.com/office/officeart/2018/2/layout/IconVerticalSolidList"/>
    <dgm:cxn modelId="{2DCE96B8-832F-4C36-A5E6-D0CC5827089F}" type="presParOf" srcId="{9573F1A8-5B92-4FE8-B2E4-7D19EF58F7DF}" destId="{5F57D9B7-9C78-4265-9983-6526A3E7FD88}" srcOrd="1" destOrd="0" presId="urn:microsoft.com/office/officeart/2018/2/layout/IconVerticalSolidList"/>
    <dgm:cxn modelId="{52757074-B3B4-443D-BE01-3038322BC4BB}" type="presParOf" srcId="{9573F1A8-5B92-4FE8-B2E4-7D19EF58F7DF}" destId="{EAE7D79F-2AF4-4590-8BFD-4FEDDADE2A58}" srcOrd="2" destOrd="0" presId="urn:microsoft.com/office/officeart/2018/2/layout/IconVerticalSolidList"/>
    <dgm:cxn modelId="{41DD4D8F-8F65-4704-93DF-E5EAF55A15EB}" type="presParOf" srcId="{EAE7D79F-2AF4-4590-8BFD-4FEDDADE2A58}" destId="{31B32DA7-041D-49F2-AE2A-431AEC222EE2}" srcOrd="0" destOrd="0" presId="urn:microsoft.com/office/officeart/2018/2/layout/IconVerticalSolidList"/>
    <dgm:cxn modelId="{E6BA6800-F598-4158-A17E-DC3C8046C037}" type="presParOf" srcId="{EAE7D79F-2AF4-4590-8BFD-4FEDDADE2A58}" destId="{F38346FB-DBBD-40C5-B6A2-8DD7D3DE3225}" srcOrd="1" destOrd="0" presId="urn:microsoft.com/office/officeart/2018/2/layout/IconVerticalSolidList"/>
    <dgm:cxn modelId="{43920DA4-3A18-41CB-A4D6-E0CB387A39DE}" type="presParOf" srcId="{EAE7D79F-2AF4-4590-8BFD-4FEDDADE2A58}" destId="{4F0891B6-3708-431D-BA07-7CA48B69AB57}" srcOrd="2" destOrd="0" presId="urn:microsoft.com/office/officeart/2018/2/layout/IconVerticalSolidList"/>
    <dgm:cxn modelId="{012F8080-57F7-4663-9E45-68C8B1A51732}" type="presParOf" srcId="{EAE7D79F-2AF4-4590-8BFD-4FEDDADE2A58}" destId="{AD65563E-E286-48A5-BB6A-6ADFFC4E8C45}" srcOrd="3" destOrd="0" presId="urn:microsoft.com/office/officeart/2018/2/layout/IconVerticalSolidList"/>
    <dgm:cxn modelId="{028AE780-663E-438C-A7C2-5AD7AF90971E}" type="presParOf" srcId="{9573F1A8-5B92-4FE8-B2E4-7D19EF58F7DF}" destId="{F2A16FB9-5FB7-43EC-862D-C5818B2B55E1}" srcOrd="3" destOrd="0" presId="urn:microsoft.com/office/officeart/2018/2/layout/IconVerticalSolidList"/>
    <dgm:cxn modelId="{6BAE4785-DF39-436C-BDE2-527C2EB2DE4F}" type="presParOf" srcId="{9573F1A8-5B92-4FE8-B2E4-7D19EF58F7DF}" destId="{E38651CB-3CC2-4A73-A9D6-D70A4DE12CD9}" srcOrd="4" destOrd="0" presId="urn:microsoft.com/office/officeart/2018/2/layout/IconVerticalSolidList"/>
    <dgm:cxn modelId="{A9225CC5-0862-4937-843E-2501DB40DAB4}" type="presParOf" srcId="{E38651CB-3CC2-4A73-A9D6-D70A4DE12CD9}" destId="{88B82BA7-60C3-4141-98C4-94169BCD95B2}" srcOrd="0" destOrd="0" presId="urn:microsoft.com/office/officeart/2018/2/layout/IconVerticalSolidList"/>
    <dgm:cxn modelId="{2D79EAF1-886A-48E2-B78A-23987359868A}" type="presParOf" srcId="{E38651CB-3CC2-4A73-A9D6-D70A4DE12CD9}" destId="{17AD0F4F-C402-43F6-AB46-B1EFAF58E8C2}" srcOrd="1" destOrd="0" presId="urn:microsoft.com/office/officeart/2018/2/layout/IconVerticalSolidList"/>
    <dgm:cxn modelId="{0B537C3C-CE37-42C2-AF63-4C1FB83A8C11}" type="presParOf" srcId="{E38651CB-3CC2-4A73-A9D6-D70A4DE12CD9}" destId="{DF8D3515-3C8D-4CC6-93DF-054AE831F814}" srcOrd="2" destOrd="0" presId="urn:microsoft.com/office/officeart/2018/2/layout/IconVerticalSolidList"/>
    <dgm:cxn modelId="{7B2AAB1A-6690-4A90-AA7A-6879DBB98896}" type="presParOf" srcId="{E38651CB-3CC2-4A73-A9D6-D70A4DE12CD9}" destId="{007DE250-7B71-4F90-B328-9FF36CE8764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74BEC-4295-4B73-ADEE-DC77E1D2F557}" type="doc">
      <dgm:prSet loTypeId="urn:microsoft.com/office/officeart/2005/8/layout/process1" loCatId="process" qsTypeId="urn:microsoft.com/office/officeart/2005/8/quickstyle/simple2" qsCatId="simple" csTypeId="urn:microsoft.com/office/officeart/2005/8/colors/colorful5" csCatId="colorful" phldr="1"/>
      <dgm:spPr/>
      <dgm:t>
        <a:bodyPr/>
        <a:lstStyle/>
        <a:p>
          <a:endParaRPr lang="en-US"/>
        </a:p>
      </dgm:t>
    </dgm:pt>
    <dgm:pt modelId="{6E1472B1-AC13-4978-8FD4-1A3C4B5170B3}">
      <dgm:prSet/>
      <dgm:spPr/>
      <dgm:t>
        <a:bodyPr/>
        <a:lstStyle/>
        <a:p>
          <a:r>
            <a:rPr lang="en-GB" dirty="0"/>
            <a:t>Democracies has shown resilience</a:t>
          </a:r>
          <a:endParaRPr lang="en-US" dirty="0"/>
        </a:p>
      </dgm:t>
    </dgm:pt>
    <dgm:pt modelId="{B0D5E779-9B27-423A-B8DA-E93889A862CB}" type="parTrans" cxnId="{595F0F05-63CA-4D02-91D3-508393F3752A}">
      <dgm:prSet/>
      <dgm:spPr/>
      <dgm:t>
        <a:bodyPr/>
        <a:lstStyle/>
        <a:p>
          <a:endParaRPr lang="en-US"/>
        </a:p>
      </dgm:t>
    </dgm:pt>
    <dgm:pt modelId="{D8546A5A-69B9-4491-8390-70617795D069}" type="sibTrans" cxnId="{595F0F05-63CA-4D02-91D3-508393F3752A}">
      <dgm:prSet/>
      <dgm:spPr/>
      <dgm:t>
        <a:bodyPr/>
        <a:lstStyle/>
        <a:p>
          <a:endParaRPr lang="en-US"/>
        </a:p>
      </dgm:t>
    </dgm:pt>
    <dgm:pt modelId="{0F12B780-6C8E-4CCE-8D30-7A03FEC95234}">
      <dgm:prSet/>
      <dgm:spPr/>
      <dgm:t>
        <a:bodyPr/>
        <a:lstStyle/>
        <a:p>
          <a:r>
            <a:rPr lang="en-US" dirty="0"/>
            <a:t>Moral panic over new tech? </a:t>
          </a:r>
        </a:p>
      </dgm:t>
    </dgm:pt>
    <dgm:pt modelId="{2CFAC572-1455-4189-AD05-CF799E1DFBDC}" type="parTrans" cxnId="{AB6BB962-8B13-49E1-95CE-311AD6E23BA1}">
      <dgm:prSet/>
      <dgm:spPr/>
      <dgm:t>
        <a:bodyPr/>
        <a:lstStyle/>
        <a:p>
          <a:endParaRPr lang="en-US"/>
        </a:p>
      </dgm:t>
    </dgm:pt>
    <dgm:pt modelId="{3499EA8C-3D3B-476B-942F-2AD5E39E7FAC}" type="sibTrans" cxnId="{AB6BB962-8B13-49E1-95CE-311AD6E23BA1}">
      <dgm:prSet/>
      <dgm:spPr/>
      <dgm:t>
        <a:bodyPr/>
        <a:lstStyle/>
        <a:p>
          <a:endParaRPr lang="en-US"/>
        </a:p>
      </dgm:t>
    </dgm:pt>
    <dgm:pt modelId="{7394DDD5-63ED-4900-B396-C4555B7E9A91}">
      <dgm:prSet/>
      <dgm:spPr/>
      <dgm:t>
        <a:bodyPr/>
        <a:lstStyle/>
        <a:p>
          <a:r>
            <a:rPr lang="en-US" dirty="0"/>
            <a:t>The third-person effect? </a:t>
          </a:r>
        </a:p>
      </dgm:t>
    </dgm:pt>
    <dgm:pt modelId="{4728B4AD-B44C-4C60-AE00-DDC1AD13EFEB}" type="parTrans" cxnId="{F204DCEF-9DC3-4BFD-9B5C-089FC917992C}">
      <dgm:prSet/>
      <dgm:spPr/>
      <dgm:t>
        <a:bodyPr/>
        <a:lstStyle/>
        <a:p>
          <a:endParaRPr lang="en-US"/>
        </a:p>
      </dgm:t>
    </dgm:pt>
    <dgm:pt modelId="{7AC0DD23-884E-4573-AF20-B760B8B420FC}" type="sibTrans" cxnId="{F204DCEF-9DC3-4BFD-9B5C-089FC917992C}">
      <dgm:prSet/>
      <dgm:spPr/>
      <dgm:t>
        <a:bodyPr/>
        <a:lstStyle/>
        <a:p>
          <a:endParaRPr lang="en-US"/>
        </a:p>
      </dgm:t>
    </dgm:pt>
    <dgm:pt modelId="{205C9B62-1515-AB46-AC29-A09680599F56}" type="pres">
      <dgm:prSet presAssocID="{CC974BEC-4295-4B73-ADEE-DC77E1D2F557}" presName="Name0" presStyleCnt="0">
        <dgm:presLayoutVars>
          <dgm:dir/>
          <dgm:resizeHandles val="exact"/>
        </dgm:presLayoutVars>
      </dgm:prSet>
      <dgm:spPr/>
    </dgm:pt>
    <dgm:pt modelId="{CA81FE23-8F5B-3A45-9577-84FE5C5788C9}" type="pres">
      <dgm:prSet presAssocID="{6E1472B1-AC13-4978-8FD4-1A3C4B5170B3}" presName="node" presStyleLbl="node1" presStyleIdx="0" presStyleCnt="3" custScaleX="139829" custScaleY="105383">
        <dgm:presLayoutVars>
          <dgm:bulletEnabled val="1"/>
        </dgm:presLayoutVars>
      </dgm:prSet>
      <dgm:spPr/>
    </dgm:pt>
    <dgm:pt modelId="{9E16C843-2785-2A4A-8587-27111759DD32}" type="pres">
      <dgm:prSet presAssocID="{D8546A5A-69B9-4491-8390-70617795D069}" presName="sibTrans" presStyleLbl="sibTrans2D1" presStyleIdx="0" presStyleCnt="2"/>
      <dgm:spPr/>
    </dgm:pt>
    <dgm:pt modelId="{17619C88-197F-EF4F-8A8B-6D158162EED2}" type="pres">
      <dgm:prSet presAssocID="{D8546A5A-69B9-4491-8390-70617795D069}" presName="connectorText" presStyleLbl="sibTrans2D1" presStyleIdx="0" presStyleCnt="2"/>
      <dgm:spPr/>
    </dgm:pt>
    <dgm:pt modelId="{141D1CF4-81E7-1C45-B84D-7950F3CAA2B5}" type="pres">
      <dgm:prSet presAssocID="{0F12B780-6C8E-4CCE-8D30-7A03FEC95234}" presName="node" presStyleLbl="node1" presStyleIdx="1" presStyleCnt="3">
        <dgm:presLayoutVars>
          <dgm:bulletEnabled val="1"/>
        </dgm:presLayoutVars>
      </dgm:prSet>
      <dgm:spPr/>
    </dgm:pt>
    <dgm:pt modelId="{42B70F39-D37C-7045-A756-C32FC56ADFB8}" type="pres">
      <dgm:prSet presAssocID="{3499EA8C-3D3B-476B-942F-2AD5E39E7FAC}" presName="sibTrans" presStyleLbl="sibTrans2D1" presStyleIdx="1" presStyleCnt="2"/>
      <dgm:spPr/>
    </dgm:pt>
    <dgm:pt modelId="{61629A62-AD0D-FE4F-82CB-F58657D5B793}" type="pres">
      <dgm:prSet presAssocID="{3499EA8C-3D3B-476B-942F-2AD5E39E7FAC}" presName="connectorText" presStyleLbl="sibTrans2D1" presStyleIdx="1" presStyleCnt="2"/>
      <dgm:spPr/>
    </dgm:pt>
    <dgm:pt modelId="{3CF875AD-2B78-B441-9823-8324A0A39AB9}" type="pres">
      <dgm:prSet presAssocID="{7394DDD5-63ED-4900-B396-C4555B7E9A91}" presName="node" presStyleLbl="node1" presStyleIdx="2" presStyleCnt="3">
        <dgm:presLayoutVars>
          <dgm:bulletEnabled val="1"/>
        </dgm:presLayoutVars>
      </dgm:prSet>
      <dgm:spPr/>
    </dgm:pt>
  </dgm:ptLst>
  <dgm:cxnLst>
    <dgm:cxn modelId="{18C83C01-B212-8846-A026-B1F4428E7297}" type="presOf" srcId="{6E1472B1-AC13-4978-8FD4-1A3C4B5170B3}" destId="{CA81FE23-8F5B-3A45-9577-84FE5C5788C9}" srcOrd="0" destOrd="0" presId="urn:microsoft.com/office/officeart/2005/8/layout/process1"/>
    <dgm:cxn modelId="{595F0F05-63CA-4D02-91D3-508393F3752A}" srcId="{CC974BEC-4295-4B73-ADEE-DC77E1D2F557}" destId="{6E1472B1-AC13-4978-8FD4-1A3C4B5170B3}" srcOrd="0" destOrd="0" parTransId="{B0D5E779-9B27-423A-B8DA-E93889A862CB}" sibTransId="{D8546A5A-69B9-4491-8390-70617795D069}"/>
    <dgm:cxn modelId="{5B136E29-A4B7-CF4D-BA2B-08BFF4BC6A0E}" type="presOf" srcId="{7394DDD5-63ED-4900-B396-C4555B7E9A91}" destId="{3CF875AD-2B78-B441-9823-8324A0A39AB9}" srcOrd="0" destOrd="0" presId="urn:microsoft.com/office/officeart/2005/8/layout/process1"/>
    <dgm:cxn modelId="{FA65DE37-F8FA-B545-A016-90678E3D7547}" type="presOf" srcId="{0F12B780-6C8E-4CCE-8D30-7A03FEC95234}" destId="{141D1CF4-81E7-1C45-B84D-7950F3CAA2B5}" srcOrd="0" destOrd="0" presId="urn:microsoft.com/office/officeart/2005/8/layout/process1"/>
    <dgm:cxn modelId="{B2AB835E-1363-AC4A-BC2C-878B0647C39E}" type="presOf" srcId="{D8546A5A-69B9-4491-8390-70617795D069}" destId="{17619C88-197F-EF4F-8A8B-6D158162EED2}" srcOrd="1" destOrd="0" presId="urn:microsoft.com/office/officeart/2005/8/layout/process1"/>
    <dgm:cxn modelId="{AB6BB962-8B13-49E1-95CE-311AD6E23BA1}" srcId="{CC974BEC-4295-4B73-ADEE-DC77E1D2F557}" destId="{0F12B780-6C8E-4CCE-8D30-7A03FEC95234}" srcOrd="1" destOrd="0" parTransId="{2CFAC572-1455-4189-AD05-CF799E1DFBDC}" sibTransId="{3499EA8C-3D3B-476B-942F-2AD5E39E7FAC}"/>
    <dgm:cxn modelId="{4D342385-9FD5-164F-8FA1-E2C2353D106C}" type="presOf" srcId="{3499EA8C-3D3B-476B-942F-2AD5E39E7FAC}" destId="{61629A62-AD0D-FE4F-82CB-F58657D5B793}" srcOrd="1" destOrd="0" presId="urn:microsoft.com/office/officeart/2005/8/layout/process1"/>
    <dgm:cxn modelId="{E752D3A5-3AD4-4D43-BD01-A6CFE05E09C5}" type="presOf" srcId="{3499EA8C-3D3B-476B-942F-2AD5E39E7FAC}" destId="{42B70F39-D37C-7045-A756-C32FC56ADFB8}" srcOrd="0" destOrd="0" presId="urn:microsoft.com/office/officeart/2005/8/layout/process1"/>
    <dgm:cxn modelId="{E87A99DF-7D8B-B442-A537-F6BADBEDB0D7}" type="presOf" srcId="{D8546A5A-69B9-4491-8390-70617795D069}" destId="{9E16C843-2785-2A4A-8587-27111759DD32}" srcOrd="0" destOrd="0" presId="urn:microsoft.com/office/officeart/2005/8/layout/process1"/>
    <dgm:cxn modelId="{F204DCEF-9DC3-4BFD-9B5C-089FC917992C}" srcId="{CC974BEC-4295-4B73-ADEE-DC77E1D2F557}" destId="{7394DDD5-63ED-4900-B396-C4555B7E9A91}" srcOrd="2" destOrd="0" parTransId="{4728B4AD-B44C-4C60-AE00-DDC1AD13EFEB}" sibTransId="{7AC0DD23-884E-4573-AF20-B760B8B420FC}"/>
    <dgm:cxn modelId="{610ED6F7-20E9-0E4C-B878-8DA8C948E6B9}" type="presOf" srcId="{CC974BEC-4295-4B73-ADEE-DC77E1D2F557}" destId="{205C9B62-1515-AB46-AC29-A09680599F56}" srcOrd="0" destOrd="0" presId="urn:microsoft.com/office/officeart/2005/8/layout/process1"/>
    <dgm:cxn modelId="{0A6DC514-AFA4-1744-AFCB-977E7476EFD0}" type="presParOf" srcId="{205C9B62-1515-AB46-AC29-A09680599F56}" destId="{CA81FE23-8F5B-3A45-9577-84FE5C5788C9}" srcOrd="0" destOrd="0" presId="urn:microsoft.com/office/officeart/2005/8/layout/process1"/>
    <dgm:cxn modelId="{1E1BB5AE-88BD-EA44-ACE2-35AF0DBF7775}" type="presParOf" srcId="{205C9B62-1515-AB46-AC29-A09680599F56}" destId="{9E16C843-2785-2A4A-8587-27111759DD32}" srcOrd="1" destOrd="0" presId="urn:microsoft.com/office/officeart/2005/8/layout/process1"/>
    <dgm:cxn modelId="{305BECBE-E294-0648-B15A-51860358DB68}" type="presParOf" srcId="{9E16C843-2785-2A4A-8587-27111759DD32}" destId="{17619C88-197F-EF4F-8A8B-6D158162EED2}" srcOrd="0" destOrd="0" presId="urn:microsoft.com/office/officeart/2005/8/layout/process1"/>
    <dgm:cxn modelId="{3A30D661-EBC8-4E44-9B48-7EF9F94D1BC8}" type="presParOf" srcId="{205C9B62-1515-AB46-AC29-A09680599F56}" destId="{141D1CF4-81E7-1C45-B84D-7950F3CAA2B5}" srcOrd="2" destOrd="0" presId="urn:microsoft.com/office/officeart/2005/8/layout/process1"/>
    <dgm:cxn modelId="{E8BD4736-DAA8-104C-A70C-72D9A9A14F02}" type="presParOf" srcId="{205C9B62-1515-AB46-AC29-A09680599F56}" destId="{42B70F39-D37C-7045-A756-C32FC56ADFB8}" srcOrd="3" destOrd="0" presId="urn:microsoft.com/office/officeart/2005/8/layout/process1"/>
    <dgm:cxn modelId="{5B71A129-D99B-0842-9136-4734E64D18EB}" type="presParOf" srcId="{42B70F39-D37C-7045-A756-C32FC56ADFB8}" destId="{61629A62-AD0D-FE4F-82CB-F58657D5B793}" srcOrd="0" destOrd="0" presId="urn:microsoft.com/office/officeart/2005/8/layout/process1"/>
    <dgm:cxn modelId="{8193842E-C692-1A48-B6DE-4D67CFACBAE1}" type="presParOf" srcId="{205C9B62-1515-AB46-AC29-A09680599F56}" destId="{3CF875AD-2B78-B441-9823-8324A0A39AB9}"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C4968B-6970-4AC3-B200-E6FDFE85C4B8}" type="doc">
      <dgm:prSet loTypeId="urn:microsoft.com/office/officeart/2005/8/layout/cycle8" loCatId="cycle" qsTypeId="urn:microsoft.com/office/officeart/2005/8/quickstyle/simple1" qsCatId="simple" csTypeId="urn:microsoft.com/office/officeart/2005/8/colors/colorful5" csCatId="colorful"/>
      <dgm:spPr/>
      <dgm:t>
        <a:bodyPr/>
        <a:lstStyle/>
        <a:p>
          <a:endParaRPr lang="en-US"/>
        </a:p>
      </dgm:t>
    </dgm:pt>
    <dgm:pt modelId="{030EFF9A-DCAC-435D-B21F-5BE625801A3D}">
      <dgm:prSet/>
      <dgm:spPr/>
      <dgm:t>
        <a:bodyPr/>
        <a:lstStyle/>
        <a:p>
          <a:r>
            <a:rPr lang="en-GB"/>
            <a:t>1. Predictability </a:t>
          </a:r>
          <a:endParaRPr lang="en-US"/>
        </a:p>
      </dgm:t>
    </dgm:pt>
    <dgm:pt modelId="{73BB3833-BC2F-4BA2-9655-39F5F1701790}" type="parTrans" cxnId="{2594F099-6217-4A0B-9F46-7C337F76C7E8}">
      <dgm:prSet/>
      <dgm:spPr/>
      <dgm:t>
        <a:bodyPr/>
        <a:lstStyle/>
        <a:p>
          <a:endParaRPr lang="en-US"/>
        </a:p>
      </dgm:t>
    </dgm:pt>
    <dgm:pt modelId="{BC790366-73B4-46B6-8B30-2AEBB14C6CB7}" type="sibTrans" cxnId="{2594F099-6217-4A0B-9F46-7C337F76C7E8}">
      <dgm:prSet/>
      <dgm:spPr/>
      <dgm:t>
        <a:bodyPr/>
        <a:lstStyle/>
        <a:p>
          <a:endParaRPr lang="en-US"/>
        </a:p>
      </dgm:t>
    </dgm:pt>
    <dgm:pt modelId="{0EE9B87D-DE39-4A02-9C4B-670B72578B10}">
      <dgm:prSet/>
      <dgm:spPr/>
      <dgm:t>
        <a:bodyPr/>
        <a:lstStyle/>
        <a:p>
          <a:r>
            <a:rPr lang="en-GB"/>
            <a:t>2. Spontaneity</a:t>
          </a:r>
          <a:endParaRPr lang="en-US"/>
        </a:p>
      </dgm:t>
    </dgm:pt>
    <dgm:pt modelId="{66A419C3-CF97-4FD1-9BEE-912CA35606D1}" type="parTrans" cxnId="{CF078486-BE32-42C3-B072-5594654D5DBB}">
      <dgm:prSet/>
      <dgm:spPr/>
      <dgm:t>
        <a:bodyPr/>
        <a:lstStyle/>
        <a:p>
          <a:endParaRPr lang="en-US"/>
        </a:p>
      </dgm:t>
    </dgm:pt>
    <dgm:pt modelId="{D01F84B2-A766-42A8-ABA1-97185AC413CD}" type="sibTrans" cxnId="{CF078486-BE32-42C3-B072-5594654D5DBB}">
      <dgm:prSet/>
      <dgm:spPr/>
      <dgm:t>
        <a:bodyPr/>
        <a:lstStyle/>
        <a:p>
          <a:endParaRPr lang="en-US"/>
        </a:p>
      </dgm:t>
    </dgm:pt>
    <dgm:pt modelId="{388B3923-AFC7-400E-BE84-C0C02B81BE14}">
      <dgm:prSet/>
      <dgm:spPr/>
      <dgm:t>
        <a:bodyPr/>
        <a:lstStyle/>
        <a:p>
          <a:r>
            <a:rPr lang="en-GB"/>
            <a:t>3. Immediacy</a:t>
          </a:r>
          <a:endParaRPr lang="en-US"/>
        </a:p>
      </dgm:t>
    </dgm:pt>
    <dgm:pt modelId="{795FE954-A110-4276-9F40-B3D492C1678A}" type="parTrans" cxnId="{82DF3D6B-9B14-4A74-A0F9-6FB8CA0B1EAC}">
      <dgm:prSet/>
      <dgm:spPr/>
      <dgm:t>
        <a:bodyPr/>
        <a:lstStyle/>
        <a:p>
          <a:endParaRPr lang="en-US"/>
        </a:p>
      </dgm:t>
    </dgm:pt>
    <dgm:pt modelId="{68EB090A-842C-4A7F-8D3D-CE6568167D2F}" type="sibTrans" cxnId="{82DF3D6B-9B14-4A74-A0F9-6FB8CA0B1EAC}">
      <dgm:prSet/>
      <dgm:spPr/>
      <dgm:t>
        <a:bodyPr/>
        <a:lstStyle/>
        <a:p>
          <a:endParaRPr lang="en-US"/>
        </a:p>
      </dgm:t>
    </dgm:pt>
    <dgm:pt modelId="{C74AD9BD-FC03-4D2A-AC91-B9744C7AD06A}">
      <dgm:prSet/>
      <dgm:spPr/>
      <dgm:t>
        <a:bodyPr/>
        <a:lstStyle/>
        <a:p>
          <a:r>
            <a:rPr lang="en-GB"/>
            <a:t>4. Storytelling</a:t>
          </a:r>
          <a:endParaRPr lang="en-US"/>
        </a:p>
      </dgm:t>
    </dgm:pt>
    <dgm:pt modelId="{3D290235-4E79-47EB-BDC2-95AB5AACE295}" type="parTrans" cxnId="{1018A746-97A4-4F10-B450-5F53D1CAB927}">
      <dgm:prSet/>
      <dgm:spPr/>
      <dgm:t>
        <a:bodyPr/>
        <a:lstStyle/>
        <a:p>
          <a:endParaRPr lang="en-US"/>
        </a:p>
      </dgm:t>
    </dgm:pt>
    <dgm:pt modelId="{59C6954D-DB20-4537-901A-573E3F1DB6E0}" type="sibTrans" cxnId="{1018A746-97A4-4F10-B450-5F53D1CAB927}">
      <dgm:prSet/>
      <dgm:spPr/>
      <dgm:t>
        <a:bodyPr/>
        <a:lstStyle/>
        <a:p>
          <a:endParaRPr lang="en-US"/>
        </a:p>
      </dgm:t>
    </dgm:pt>
    <dgm:pt modelId="{BC2CE417-F166-4A37-BDC5-F27B5742E0DC}">
      <dgm:prSet/>
      <dgm:spPr/>
      <dgm:t>
        <a:bodyPr/>
        <a:lstStyle/>
        <a:p>
          <a:r>
            <a:rPr lang="en-GB"/>
            <a:t>5. Ordinariness</a:t>
          </a:r>
          <a:endParaRPr lang="en-US"/>
        </a:p>
      </dgm:t>
    </dgm:pt>
    <dgm:pt modelId="{D9F22E34-C97E-4D8F-94D3-417760C6BA26}" type="parTrans" cxnId="{0C0FAC05-A909-458B-9A2E-0CD9B40726C4}">
      <dgm:prSet/>
      <dgm:spPr/>
      <dgm:t>
        <a:bodyPr/>
        <a:lstStyle/>
        <a:p>
          <a:endParaRPr lang="en-US"/>
        </a:p>
      </dgm:t>
    </dgm:pt>
    <dgm:pt modelId="{98EE80D5-4D29-403F-982C-29C5994CA550}" type="sibTrans" cxnId="{0C0FAC05-A909-458B-9A2E-0CD9B40726C4}">
      <dgm:prSet/>
      <dgm:spPr/>
      <dgm:t>
        <a:bodyPr/>
        <a:lstStyle/>
        <a:p>
          <a:endParaRPr lang="en-US"/>
        </a:p>
      </dgm:t>
    </dgm:pt>
    <dgm:pt modelId="{1027E493-D5D6-4E26-B467-D97E5E36781C}">
      <dgm:prSet/>
      <dgm:spPr/>
      <dgm:t>
        <a:bodyPr/>
        <a:lstStyle/>
        <a:p>
          <a:r>
            <a:rPr lang="en-GB"/>
            <a:t>6. Ambivalence</a:t>
          </a:r>
          <a:endParaRPr lang="en-US"/>
        </a:p>
      </dgm:t>
    </dgm:pt>
    <dgm:pt modelId="{8CDB4190-815A-45A1-8B82-36B4C8DBC84E}" type="parTrans" cxnId="{6B2B9AB0-09C7-40BF-A663-2216347131FD}">
      <dgm:prSet/>
      <dgm:spPr/>
      <dgm:t>
        <a:bodyPr/>
        <a:lstStyle/>
        <a:p>
          <a:endParaRPr lang="en-US"/>
        </a:p>
      </dgm:t>
    </dgm:pt>
    <dgm:pt modelId="{E21E5963-D6F2-4234-BE93-BB2A73612E0E}" type="sibTrans" cxnId="{6B2B9AB0-09C7-40BF-A663-2216347131FD}">
      <dgm:prSet/>
      <dgm:spPr/>
      <dgm:t>
        <a:bodyPr/>
        <a:lstStyle/>
        <a:p>
          <a:endParaRPr lang="en-US"/>
        </a:p>
      </dgm:t>
    </dgm:pt>
    <dgm:pt modelId="{08D06FEF-029E-4AA6-9364-E3489B330BDF}">
      <dgm:prSet/>
      <dgm:spPr/>
      <dgm:t>
        <a:bodyPr/>
        <a:lstStyle/>
        <a:p>
          <a:r>
            <a:rPr lang="en-GB"/>
            <a:t>7. Imperfection  </a:t>
          </a:r>
          <a:endParaRPr lang="en-US"/>
        </a:p>
      </dgm:t>
    </dgm:pt>
    <dgm:pt modelId="{FB0F6FFA-F893-4DAA-A1C2-74BF68A11BCD}" type="parTrans" cxnId="{83934C15-1A75-443B-834C-6FA27DC59EB0}">
      <dgm:prSet/>
      <dgm:spPr/>
      <dgm:t>
        <a:bodyPr/>
        <a:lstStyle/>
        <a:p>
          <a:endParaRPr lang="en-US"/>
        </a:p>
      </dgm:t>
    </dgm:pt>
    <dgm:pt modelId="{32A8AA6F-4340-485A-9A7F-126CB553A8FA}" type="sibTrans" cxnId="{83934C15-1A75-443B-834C-6FA27DC59EB0}">
      <dgm:prSet/>
      <dgm:spPr/>
      <dgm:t>
        <a:bodyPr/>
        <a:lstStyle/>
        <a:p>
          <a:endParaRPr lang="en-US"/>
        </a:p>
      </dgm:t>
    </dgm:pt>
    <dgm:pt modelId="{D83D0E4F-7671-EF4F-85F6-C6A85512EF25}" type="pres">
      <dgm:prSet presAssocID="{BFC4968B-6970-4AC3-B200-E6FDFE85C4B8}" presName="compositeShape" presStyleCnt="0">
        <dgm:presLayoutVars>
          <dgm:chMax val="7"/>
          <dgm:dir/>
          <dgm:resizeHandles val="exact"/>
        </dgm:presLayoutVars>
      </dgm:prSet>
      <dgm:spPr/>
    </dgm:pt>
    <dgm:pt modelId="{E4C7F484-B2E9-EC46-BE7C-BA6C5BCFEC58}" type="pres">
      <dgm:prSet presAssocID="{BFC4968B-6970-4AC3-B200-E6FDFE85C4B8}" presName="wedge1" presStyleLbl="node1" presStyleIdx="0" presStyleCnt="7"/>
      <dgm:spPr/>
    </dgm:pt>
    <dgm:pt modelId="{D1009ECE-B48B-4F41-9EFF-5D7C316792F4}" type="pres">
      <dgm:prSet presAssocID="{BFC4968B-6970-4AC3-B200-E6FDFE85C4B8}" presName="dummy1a" presStyleCnt="0"/>
      <dgm:spPr/>
    </dgm:pt>
    <dgm:pt modelId="{B10AABB7-96A8-4E47-A3D4-766939DDC1D7}" type="pres">
      <dgm:prSet presAssocID="{BFC4968B-6970-4AC3-B200-E6FDFE85C4B8}" presName="dummy1b" presStyleCnt="0"/>
      <dgm:spPr/>
    </dgm:pt>
    <dgm:pt modelId="{C7E812CC-E601-7140-9B88-103BEE038EC5}" type="pres">
      <dgm:prSet presAssocID="{BFC4968B-6970-4AC3-B200-E6FDFE85C4B8}" presName="wedge1Tx" presStyleLbl="node1" presStyleIdx="0" presStyleCnt="7">
        <dgm:presLayoutVars>
          <dgm:chMax val="0"/>
          <dgm:chPref val="0"/>
          <dgm:bulletEnabled val="1"/>
        </dgm:presLayoutVars>
      </dgm:prSet>
      <dgm:spPr/>
    </dgm:pt>
    <dgm:pt modelId="{8031B78E-6917-B24C-9B3E-707F2626EA82}" type="pres">
      <dgm:prSet presAssocID="{BFC4968B-6970-4AC3-B200-E6FDFE85C4B8}" presName="wedge2" presStyleLbl="node1" presStyleIdx="1" presStyleCnt="7"/>
      <dgm:spPr/>
    </dgm:pt>
    <dgm:pt modelId="{90110DA6-D12F-CC43-9A2A-4062B228A90B}" type="pres">
      <dgm:prSet presAssocID="{BFC4968B-6970-4AC3-B200-E6FDFE85C4B8}" presName="dummy2a" presStyleCnt="0"/>
      <dgm:spPr/>
    </dgm:pt>
    <dgm:pt modelId="{9739E31D-6D64-3642-80E6-059AED01CC40}" type="pres">
      <dgm:prSet presAssocID="{BFC4968B-6970-4AC3-B200-E6FDFE85C4B8}" presName="dummy2b" presStyleCnt="0"/>
      <dgm:spPr/>
    </dgm:pt>
    <dgm:pt modelId="{E6231964-8DC0-3D46-A2DF-39AFCBAC7BB0}" type="pres">
      <dgm:prSet presAssocID="{BFC4968B-6970-4AC3-B200-E6FDFE85C4B8}" presName="wedge2Tx" presStyleLbl="node1" presStyleIdx="1" presStyleCnt="7">
        <dgm:presLayoutVars>
          <dgm:chMax val="0"/>
          <dgm:chPref val="0"/>
          <dgm:bulletEnabled val="1"/>
        </dgm:presLayoutVars>
      </dgm:prSet>
      <dgm:spPr/>
    </dgm:pt>
    <dgm:pt modelId="{C49E2D6B-4DF6-F643-A6D4-01456B2F2364}" type="pres">
      <dgm:prSet presAssocID="{BFC4968B-6970-4AC3-B200-E6FDFE85C4B8}" presName="wedge3" presStyleLbl="node1" presStyleIdx="2" presStyleCnt="7"/>
      <dgm:spPr/>
    </dgm:pt>
    <dgm:pt modelId="{9593EBE4-A8CF-3645-8ECC-CD4A7CBA7663}" type="pres">
      <dgm:prSet presAssocID="{BFC4968B-6970-4AC3-B200-E6FDFE85C4B8}" presName="dummy3a" presStyleCnt="0"/>
      <dgm:spPr/>
    </dgm:pt>
    <dgm:pt modelId="{4715BBA4-ECF4-5A46-83F2-07AFC8717E45}" type="pres">
      <dgm:prSet presAssocID="{BFC4968B-6970-4AC3-B200-E6FDFE85C4B8}" presName="dummy3b" presStyleCnt="0"/>
      <dgm:spPr/>
    </dgm:pt>
    <dgm:pt modelId="{BE5E20BC-326C-8245-B18D-63537C1F7A59}" type="pres">
      <dgm:prSet presAssocID="{BFC4968B-6970-4AC3-B200-E6FDFE85C4B8}" presName="wedge3Tx" presStyleLbl="node1" presStyleIdx="2" presStyleCnt="7">
        <dgm:presLayoutVars>
          <dgm:chMax val="0"/>
          <dgm:chPref val="0"/>
          <dgm:bulletEnabled val="1"/>
        </dgm:presLayoutVars>
      </dgm:prSet>
      <dgm:spPr/>
    </dgm:pt>
    <dgm:pt modelId="{C64624F5-F65B-4A4D-AA99-B90813F3BC57}" type="pres">
      <dgm:prSet presAssocID="{BFC4968B-6970-4AC3-B200-E6FDFE85C4B8}" presName="wedge4" presStyleLbl="node1" presStyleIdx="3" presStyleCnt="7"/>
      <dgm:spPr/>
    </dgm:pt>
    <dgm:pt modelId="{3A5F3832-6747-BB45-BFC3-509874B19971}" type="pres">
      <dgm:prSet presAssocID="{BFC4968B-6970-4AC3-B200-E6FDFE85C4B8}" presName="dummy4a" presStyleCnt="0"/>
      <dgm:spPr/>
    </dgm:pt>
    <dgm:pt modelId="{74984BAB-F3CC-A745-A215-29F789892EDC}" type="pres">
      <dgm:prSet presAssocID="{BFC4968B-6970-4AC3-B200-E6FDFE85C4B8}" presName="dummy4b" presStyleCnt="0"/>
      <dgm:spPr/>
    </dgm:pt>
    <dgm:pt modelId="{5642E84E-6EC8-9D41-B52C-FD1BD1601603}" type="pres">
      <dgm:prSet presAssocID="{BFC4968B-6970-4AC3-B200-E6FDFE85C4B8}" presName="wedge4Tx" presStyleLbl="node1" presStyleIdx="3" presStyleCnt="7">
        <dgm:presLayoutVars>
          <dgm:chMax val="0"/>
          <dgm:chPref val="0"/>
          <dgm:bulletEnabled val="1"/>
        </dgm:presLayoutVars>
      </dgm:prSet>
      <dgm:spPr/>
    </dgm:pt>
    <dgm:pt modelId="{DB7FC06B-1AD1-434D-ACDC-85D896BB6D51}" type="pres">
      <dgm:prSet presAssocID="{BFC4968B-6970-4AC3-B200-E6FDFE85C4B8}" presName="wedge5" presStyleLbl="node1" presStyleIdx="4" presStyleCnt="7"/>
      <dgm:spPr/>
    </dgm:pt>
    <dgm:pt modelId="{7C04D72B-6C22-1C40-ABE8-C9380AF2FA2A}" type="pres">
      <dgm:prSet presAssocID="{BFC4968B-6970-4AC3-B200-E6FDFE85C4B8}" presName="dummy5a" presStyleCnt="0"/>
      <dgm:spPr/>
    </dgm:pt>
    <dgm:pt modelId="{0BC1BA19-A94F-F943-8253-64A6C1FE4B80}" type="pres">
      <dgm:prSet presAssocID="{BFC4968B-6970-4AC3-B200-E6FDFE85C4B8}" presName="dummy5b" presStyleCnt="0"/>
      <dgm:spPr/>
    </dgm:pt>
    <dgm:pt modelId="{09914B8E-12A7-3943-8870-706EA9E77F2E}" type="pres">
      <dgm:prSet presAssocID="{BFC4968B-6970-4AC3-B200-E6FDFE85C4B8}" presName="wedge5Tx" presStyleLbl="node1" presStyleIdx="4" presStyleCnt="7">
        <dgm:presLayoutVars>
          <dgm:chMax val="0"/>
          <dgm:chPref val="0"/>
          <dgm:bulletEnabled val="1"/>
        </dgm:presLayoutVars>
      </dgm:prSet>
      <dgm:spPr/>
    </dgm:pt>
    <dgm:pt modelId="{850AEC8D-965F-784E-8C09-FDE77E50B56C}" type="pres">
      <dgm:prSet presAssocID="{BFC4968B-6970-4AC3-B200-E6FDFE85C4B8}" presName="wedge6" presStyleLbl="node1" presStyleIdx="5" presStyleCnt="7"/>
      <dgm:spPr/>
    </dgm:pt>
    <dgm:pt modelId="{43691BBC-59E9-404F-BC96-DACF2EA77862}" type="pres">
      <dgm:prSet presAssocID="{BFC4968B-6970-4AC3-B200-E6FDFE85C4B8}" presName="dummy6a" presStyleCnt="0"/>
      <dgm:spPr/>
    </dgm:pt>
    <dgm:pt modelId="{80314C27-0212-2B42-BDC7-BEC69CE0A67F}" type="pres">
      <dgm:prSet presAssocID="{BFC4968B-6970-4AC3-B200-E6FDFE85C4B8}" presName="dummy6b" presStyleCnt="0"/>
      <dgm:spPr/>
    </dgm:pt>
    <dgm:pt modelId="{598C908A-E470-F54A-A335-528B807402B3}" type="pres">
      <dgm:prSet presAssocID="{BFC4968B-6970-4AC3-B200-E6FDFE85C4B8}" presName="wedge6Tx" presStyleLbl="node1" presStyleIdx="5" presStyleCnt="7">
        <dgm:presLayoutVars>
          <dgm:chMax val="0"/>
          <dgm:chPref val="0"/>
          <dgm:bulletEnabled val="1"/>
        </dgm:presLayoutVars>
      </dgm:prSet>
      <dgm:spPr/>
    </dgm:pt>
    <dgm:pt modelId="{F0C83C76-DF98-084E-83D9-76DC1CF897DA}" type="pres">
      <dgm:prSet presAssocID="{BFC4968B-6970-4AC3-B200-E6FDFE85C4B8}" presName="wedge7" presStyleLbl="node1" presStyleIdx="6" presStyleCnt="7"/>
      <dgm:spPr/>
    </dgm:pt>
    <dgm:pt modelId="{183BE179-EB93-724D-9205-24A2A3B1BF90}" type="pres">
      <dgm:prSet presAssocID="{BFC4968B-6970-4AC3-B200-E6FDFE85C4B8}" presName="dummy7a" presStyleCnt="0"/>
      <dgm:spPr/>
    </dgm:pt>
    <dgm:pt modelId="{D4A0B9E2-7AD5-B94D-99B5-A75631EEA1C9}" type="pres">
      <dgm:prSet presAssocID="{BFC4968B-6970-4AC3-B200-E6FDFE85C4B8}" presName="dummy7b" presStyleCnt="0"/>
      <dgm:spPr/>
    </dgm:pt>
    <dgm:pt modelId="{AD238454-9392-2644-894C-92FFF266970B}" type="pres">
      <dgm:prSet presAssocID="{BFC4968B-6970-4AC3-B200-E6FDFE85C4B8}" presName="wedge7Tx" presStyleLbl="node1" presStyleIdx="6" presStyleCnt="7">
        <dgm:presLayoutVars>
          <dgm:chMax val="0"/>
          <dgm:chPref val="0"/>
          <dgm:bulletEnabled val="1"/>
        </dgm:presLayoutVars>
      </dgm:prSet>
      <dgm:spPr/>
    </dgm:pt>
    <dgm:pt modelId="{11ADA3E1-F93F-8342-84D0-3C4BED3406A1}" type="pres">
      <dgm:prSet presAssocID="{BC790366-73B4-46B6-8B30-2AEBB14C6CB7}" presName="arrowWedge1" presStyleLbl="fgSibTrans2D1" presStyleIdx="0" presStyleCnt="7"/>
      <dgm:spPr/>
    </dgm:pt>
    <dgm:pt modelId="{7A2B5C23-AEC1-9C4E-AA8D-4ADC460B9295}" type="pres">
      <dgm:prSet presAssocID="{D01F84B2-A766-42A8-ABA1-97185AC413CD}" presName="arrowWedge2" presStyleLbl="fgSibTrans2D1" presStyleIdx="1" presStyleCnt="7"/>
      <dgm:spPr/>
    </dgm:pt>
    <dgm:pt modelId="{07A6C0B7-4B0D-FB4B-A645-653214E1FB3B}" type="pres">
      <dgm:prSet presAssocID="{68EB090A-842C-4A7F-8D3D-CE6568167D2F}" presName="arrowWedge3" presStyleLbl="fgSibTrans2D1" presStyleIdx="2" presStyleCnt="7"/>
      <dgm:spPr/>
    </dgm:pt>
    <dgm:pt modelId="{0F2DD5C1-FBB4-4B46-8CE4-2656F57C50EC}" type="pres">
      <dgm:prSet presAssocID="{59C6954D-DB20-4537-901A-573E3F1DB6E0}" presName="arrowWedge4" presStyleLbl="fgSibTrans2D1" presStyleIdx="3" presStyleCnt="7"/>
      <dgm:spPr/>
    </dgm:pt>
    <dgm:pt modelId="{0940C672-9412-0A4F-A7C0-3528AA1A89B2}" type="pres">
      <dgm:prSet presAssocID="{98EE80D5-4D29-403F-982C-29C5994CA550}" presName="arrowWedge5" presStyleLbl="fgSibTrans2D1" presStyleIdx="4" presStyleCnt="7"/>
      <dgm:spPr/>
    </dgm:pt>
    <dgm:pt modelId="{D07BC4A8-1359-DF40-82E8-2F89A24EC756}" type="pres">
      <dgm:prSet presAssocID="{E21E5963-D6F2-4234-BE93-BB2A73612E0E}" presName="arrowWedge6" presStyleLbl="fgSibTrans2D1" presStyleIdx="5" presStyleCnt="7"/>
      <dgm:spPr/>
    </dgm:pt>
    <dgm:pt modelId="{9D9E9AEE-438E-A340-B5C7-3D7C2DDCBA63}" type="pres">
      <dgm:prSet presAssocID="{32A8AA6F-4340-485A-9A7F-126CB553A8FA}" presName="arrowWedge7" presStyleLbl="fgSibTrans2D1" presStyleIdx="6" presStyleCnt="7"/>
      <dgm:spPr/>
    </dgm:pt>
  </dgm:ptLst>
  <dgm:cxnLst>
    <dgm:cxn modelId="{311B3A00-6CEB-884F-8117-312671498C4B}" type="presOf" srcId="{BFC4968B-6970-4AC3-B200-E6FDFE85C4B8}" destId="{D83D0E4F-7671-EF4F-85F6-C6A85512EF25}" srcOrd="0" destOrd="0" presId="urn:microsoft.com/office/officeart/2005/8/layout/cycle8"/>
    <dgm:cxn modelId="{0C0FAC05-A909-458B-9A2E-0CD9B40726C4}" srcId="{BFC4968B-6970-4AC3-B200-E6FDFE85C4B8}" destId="{BC2CE417-F166-4A37-BDC5-F27B5742E0DC}" srcOrd="4" destOrd="0" parTransId="{D9F22E34-C97E-4D8F-94D3-417760C6BA26}" sibTransId="{98EE80D5-4D29-403F-982C-29C5994CA550}"/>
    <dgm:cxn modelId="{4577DE0F-C27A-244A-BABA-DC0E66C0080C}" type="presOf" srcId="{C74AD9BD-FC03-4D2A-AC91-B9744C7AD06A}" destId="{5642E84E-6EC8-9D41-B52C-FD1BD1601603}" srcOrd="1" destOrd="0" presId="urn:microsoft.com/office/officeart/2005/8/layout/cycle8"/>
    <dgm:cxn modelId="{83934C15-1A75-443B-834C-6FA27DC59EB0}" srcId="{BFC4968B-6970-4AC3-B200-E6FDFE85C4B8}" destId="{08D06FEF-029E-4AA6-9364-E3489B330BDF}" srcOrd="6" destOrd="0" parTransId="{FB0F6FFA-F893-4DAA-A1C2-74BF68A11BCD}" sibTransId="{32A8AA6F-4340-485A-9A7F-126CB553A8FA}"/>
    <dgm:cxn modelId="{93969C34-106B-804C-AB86-A0EE06B5C56B}" type="presOf" srcId="{1027E493-D5D6-4E26-B467-D97E5E36781C}" destId="{850AEC8D-965F-784E-8C09-FDE77E50B56C}" srcOrd="0" destOrd="0" presId="urn:microsoft.com/office/officeart/2005/8/layout/cycle8"/>
    <dgm:cxn modelId="{DAA7A134-D948-4640-9451-84CCFB64F5F9}" type="presOf" srcId="{C74AD9BD-FC03-4D2A-AC91-B9744C7AD06A}" destId="{C64624F5-F65B-4A4D-AA99-B90813F3BC57}" srcOrd="0" destOrd="0" presId="urn:microsoft.com/office/officeart/2005/8/layout/cycle8"/>
    <dgm:cxn modelId="{FF74FD3F-150D-5240-9E0B-FC9662AAD207}" type="presOf" srcId="{388B3923-AFC7-400E-BE84-C0C02B81BE14}" destId="{BE5E20BC-326C-8245-B18D-63537C1F7A59}" srcOrd="1" destOrd="0" presId="urn:microsoft.com/office/officeart/2005/8/layout/cycle8"/>
    <dgm:cxn modelId="{1018A746-97A4-4F10-B450-5F53D1CAB927}" srcId="{BFC4968B-6970-4AC3-B200-E6FDFE85C4B8}" destId="{C74AD9BD-FC03-4D2A-AC91-B9744C7AD06A}" srcOrd="3" destOrd="0" parTransId="{3D290235-4E79-47EB-BDC2-95AB5AACE295}" sibTransId="{59C6954D-DB20-4537-901A-573E3F1DB6E0}"/>
    <dgm:cxn modelId="{03086D50-171E-2E48-B8F0-D177EB72CF4F}" type="presOf" srcId="{BC2CE417-F166-4A37-BDC5-F27B5742E0DC}" destId="{09914B8E-12A7-3943-8870-706EA9E77F2E}" srcOrd="1" destOrd="0" presId="urn:microsoft.com/office/officeart/2005/8/layout/cycle8"/>
    <dgm:cxn modelId="{998C4567-EAAD-5446-AF91-F612F738B672}" type="presOf" srcId="{08D06FEF-029E-4AA6-9364-E3489B330BDF}" destId="{AD238454-9392-2644-894C-92FFF266970B}" srcOrd="1" destOrd="0" presId="urn:microsoft.com/office/officeart/2005/8/layout/cycle8"/>
    <dgm:cxn modelId="{82DF3D6B-9B14-4A74-A0F9-6FB8CA0B1EAC}" srcId="{BFC4968B-6970-4AC3-B200-E6FDFE85C4B8}" destId="{388B3923-AFC7-400E-BE84-C0C02B81BE14}" srcOrd="2" destOrd="0" parTransId="{795FE954-A110-4276-9F40-B3D492C1678A}" sibTransId="{68EB090A-842C-4A7F-8D3D-CE6568167D2F}"/>
    <dgm:cxn modelId="{C05DFC73-9B16-A94D-B7EE-BF3461A8ABE0}" type="presOf" srcId="{0EE9B87D-DE39-4A02-9C4B-670B72578B10}" destId="{8031B78E-6917-B24C-9B3E-707F2626EA82}" srcOrd="0" destOrd="0" presId="urn:microsoft.com/office/officeart/2005/8/layout/cycle8"/>
    <dgm:cxn modelId="{CF078486-BE32-42C3-B072-5594654D5DBB}" srcId="{BFC4968B-6970-4AC3-B200-E6FDFE85C4B8}" destId="{0EE9B87D-DE39-4A02-9C4B-670B72578B10}" srcOrd="1" destOrd="0" parTransId="{66A419C3-CF97-4FD1-9BEE-912CA35606D1}" sibTransId="{D01F84B2-A766-42A8-ABA1-97185AC413CD}"/>
    <dgm:cxn modelId="{2594F099-6217-4A0B-9F46-7C337F76C7E8}" srcId="{BFC4968B-6970-4AC3-B200-E6FDFE85C4B8}" destId="{030EFF9A-DCAC-435D-B21F-5BE625801A3D}" srcOrd="0" destOrd="0" parTransId="{73BB3833-BC2F-4BA2-9655-39F5F1701790}" sibTransId="{BC790366-73B4-46B6-8B30-2AEBB14C6CB7}"/>
    <dgm:cxn modelId="{2759519E-F646-6947-82D9-6114DAE7F299}" type="presOf" srcId="{388B3923-AFC7-400E-BE84-C0C02B81BE14}" destId="{C49E2D6B-4DF6-F643-A6D4-01456B2F2364}" srcOrd="0" destOrd="0" presId="urn:microsoft.com/office/officeart/2005/8/layout/cycle8"/>
    <dgm:cxn modelId="{A02CCDA7-B233-064A-8207-A28B55CB37F2}" type="presOf" srcId="{1027E493-D5D6-4E26-B467-D97E5E36781C}" destId="{598C908A-E470-F54A-A335-528B807402B3}" srcOrd="1" destOrd="0" presId="urn:microsoft.com/office/officeart/2005/8/layout/cycle8"/>
    <dgm:cxn modelId="{6B2B9AB0-09C7-40BF-A663-2216347131FD}" srcId="{BFC4968B-6970-4AC3-B200-E6FDFE85C4B8}" destId="{1027E493-D5D6-4E26-B467-D97E5E36781C}" srcOrd="5" destOrd="0" parTransId="{8CDB4190-815A-45A1-8B82-36B4C8DBC84E}" sibTransId="{E21E5963-D6F2-4234-BE93-BB2A73612E0E}"/>
    <dgm:cxn modelId="{95ED9BB6-E951-9D46-B1BF-403F5AAC83C8}" type="presOf" srcId="{08D06FEF-029E-4AA6-9364-E3489B330BDF}" destId="{F0C83C76-DF98-084E-83D9-76DC1CF897DA}" srcOrd="0" destOrd="0" presId="urn:microsoft.com/office/officeart/2005/8/layout/cycle8"/>
    <dgm:cxn modelId="{1DCACEB6-E3CC-1346-BD79-ACADFF1DAB57}" type="presOf" srcId="{030EFF9A-DCAC-435D-B21F-5BE625801A3D}" destId="{C7E812CC-E601-7140-9B88-103BEE038EC5}" srcOrd="1" destOrd="0" presId="urn:microsoft.com/office/officeart/2005/8/layout/cycle8"/>
    <dgm:cxn modelId="{C8D2DDBA-FA5B-9B47-AA9E-AA5CAB8AEB35}" type="presOf" srcId="{0EE9B87D-DE39-4A02-9C4B-670B72578B10}" destId="{E6231964-8DC0-3D46-A2DF-39AFCBAC7BB0}" srcOrd="1" destOrd="0" presId="urn:microsoft.com/office/officeart/2005/8/layout/cycle8"/>
    <dgm:cxn modelId="{004133CC-29C0-F747-91C0-22F2357454F7}" type="presOf" srcId="{BC2CE417-F166-4A37-BDC5-F27B5742E0DC}" destId="{DB7FC06B-1AD1-434D-ACDC-85D896BB6D51}" srcOrd="0" destOrd="0" presId="urn:microsoft.com/office/officeart/2005/8/layout/cycle8"/>
    <dgm:cxn modelId="{A3CB6FD3-1A00-2F40-BB38-1EA7FF014D87}" type="presOf" srcId="{030EFF9A-DCAC-435D-B21F-5BE625801A3D}" destId="{E4C7F484-B2E9-EC46-BE7C-BA6C5BCFEC58}" srcOrd="0" destOrd="0" presId="urn:microsoft.com/office/officeart/2005/8/layout/cycle8"/>
    <dgm:cxn modelId="{C1FE3C45-AB5A-8149-894A-F86675B1ED65}" type="presParOf" srcId="{D83D0E4F-7671-EF4F-85F6-C6A85512EF25}" destId="{E4C7F484-B2E9-EC46-BE7C-BA6C5BCFEC58}" srcOrd="0" destOrd="0" presId="urn:microsoft.com/office/officeart/2005/8/layout/cycle8"/>
    <dgm:cxn modelId="{A8F57B5E-D914-3047-9563-06273FD11C37}" type="presParOf" srcId="{D83D0E4F-7671-EF4F-85F6-C6A85512EF25}" destId="{D1009ECE-B48B-4F41-9EFF-5D7C316792F4}" srcOrd="1" destOrd="0" presId="urn:microsoft.com/office/officeart/2005/8/layout/cycle8"/>
    <dgm:cxn modelId="{CB26296E-4DD1-F74D-B7F1-3DD2370BA348}" type="presParOf" srcId="{D83D0E4F-7671-EF4F-85F6-C6A85512EF25}" destId="{B10AABB7-96A8-4E47-A3D4-766939DDC1D7}" srcOrd="2" destOrd="0" presId="urn:microsoft.com/office/officeart/2005/8/layout/cycle8"/>
    <dgm:cxn modelId="{8A1BEA5E-9BAC-5649-97CE-162CCFD2C391}" type="presParOf" srcId="{D83D0E4F-7671-EF4F-85F6-C6A85512EF25}" destId="{C7E812CC-E601-7140-9B88-103BEE038EC5}" srcOrd="3" destOrd="0" presId="urn:microsoft.com/office/officeart/2005/8/layout/cycle8"/>
    <dgm:cxn modelId="{9C664178-1154-7E49-9FBD-6B5E799708F3}" type="presParOf" srcId="{D83D0E4F-7671-EF4F-85F6-C6A85512EF25}" destId="{8031B78E-6917-B24C-9B3E-707F2626EA82}" srcOrd="4" destOrd="0" presId="urn:microsoft.com/office/officeart/2005/8/layout/cycle8"/>
    <dgm:cxn modelId="{D7505D60-C92C-CF40-A621-8DB55AF98658}" type="presParOf" srcId="{D83D0E4F-7671-EF4F-85F6-C6A85512EF25}" destId="{90110DA6-D12F-CC43-9A2A-4062B228A90B}" srcOrd="5" destOrd="0" presId="urn:microsoft.com/office/officeart/2005/8/layout/cycle8"/>
    <dgm:cxn modelId="{5D8B5EA0-0A03-B349-B19A-B3009E4BB80D}" type="presParOf" srcId="{D83D0E4F-7671-EF4F-85F6-C6A85512EF25}" destId="{9739E31D-6D64-3642-80E6-059AED01CC40}" srcOrd="6" destOrd="0" presId="urn:microsoft.com/office/officeart/2005/8/layout/cycle8"/>
    <dgm:cxn modelId="{2C5DDE1A-C5EA-8A4C-A7C6-9B6AC820E677}" type="presParOf" srcId="{D83D0E4F-7671-EF4F-85F6-C6A85512EF25}" destId="{E6231964-8DC0-3D46-A2DF-39AFCBAC7BB0}" srcOrd="7" destOrd="0" presId="urn:microsoft.com/office/officeart/2005/8/layout/cycle8"/>
    <dgm:cxn modelId="{9D5E8B49-87F2-B648-A912-E0A1CFBF48B7}" type="presParOf" srcId="{D83D0E4F-7671-EF4F-85F6-C6A85512EF25}" destId="{C49E2D6B-4DF6-F643-A6D4-01456B2F2364}" srcOrd="8" destOrd="0" presId="urn:microsoft.com/office/officeart/2005/8/layout/cycle8"/>
    <dgm:cxn modelId="{B57641FD-2B77-9D4F-92F4-3C6F32742BA8}" type="presParOf" srcId="{D83D0E4F-7671-EF4F-85F6-C6A85512EF25}" destId="{9593EBE4-A8CF-3645-8ECC-CD4A7CBA7663}" srcOrd="9" destOrd="0" presId="urn:microsoft.com/office/officeart/2005/8/layout/cycle8"/>
    <dgm:cxn modelId="{9957907B-42BC-0C4F-83F7-8F620559E991}" type="presParOf" srcId="{D83D0E4F-7671-EF4F-85F6-C6A85512EF25}" destId="{4715BBA4-ECF4-5A46-83F2-07AFC8717E45}" srcOrd="10" destOrd="0" presId="urn:microsoft.com/office/officeart/2005/8/layout/cycle8"/>
    <dgm:cxn modelId="{F1CBB2CF-4AB6-E441-9F58-D934AB5F4CB7}" type="presParOf" srcId="{D83D0E4F-7671-EF4F-85F6-C6A85512EF25}" destId="{BE5E20BC-326C-8245-B18D-63537C1F7A59}" srcOrd="11" destOrd="0" presId="urn:microsoft.com/office/officeart/2005/8/layout/cycle8"/>
    <dgm:cxn modelId="{47323468-D07A-5B40-A4A2-FB7672A837CC}" type="presParOf" srcId="{D83D0E4F-7671-EF4F-85F6-C6A85512EF25}" destId="{C64624F5-F65B-4A4D-AA99-B90813F3BC57}" srcOrd="12" destOrd="0" presId="urn:microsoft.com/office/officeart/2005/8/layout/cycle8"/>
    <dgm:cxn modelId="{02FC316E-450C-B740-BFD8-BDB286D28BE5}" type="presParOf" srcId="{D83D0E4F-7671-EF4F-85F6-C6A85512EF25}" destId="{3A5F3832-6747-BB45-BFC3-509874B19971}" srcOrd="13" destOrd="0" presId="urn:microsoft.com/office/officeart/2005/8/layout/cycle8"/>
    <dgm:cxn modelId="{A3114783-2154-7F4E-A83C-A016E6AC195D}" type="presParOf" srcId="{D83D0E4F-7671-EF4F-85F6-C6A85512EF25}" destId="{74984BAB-F3CC-A745-A215-29F789892EDC}" srcOrd="14" destOrd="0" presId="urn:microsoft.com/office/officeart/2005/8/layout/cycle8"/>
    <dgm:cxn modelId="{EA95132A-C997-1544-89AD-FD72B8F6D9CF}" type="presParOf" srcId="{D83D0E4F-7671-EF4F-85F6-C6A85512EF25}" destId="{5642E84E-6EC8-9D41-B52C-FD1BD1601603}" srcOrd="15" destOrd="0" presId="urn:microsoft.com/office/officeart/2005/8/layout/cycle8"/>
    <dgm:cxn modelId="{AAB44E15-0656-8145-B21E-9192A72A736A}" type="presParOf" srcId="{D83D0E4F-7671-EF4F-85F6-C6A85512EF25}" destId="{DB7FC06B-1AD1-434D-ACDC-85D896BB6D51}" srcOrd="16" destOrd="0" presId="urn:microsoft.com/office/officeart/2005/8/layout/cycle8"/>
    <dgm:cxn modelId="{A871ADE8-4977-B84F-AB78-7CDBAADD4360}" type="presParOf" srcId="{D83D0E4F-7671-EF4F-85F6-C6A85512EF25}" destId="{7C04D72B-6C22-1C40-ABE8-C9380AF2FA2A}" srcOrd="17" destOrd="0" presId="urn:microsoft.com/office/officeart/2005/8/layout/cycle8"/>
    <dgm:cxn modelId="{33937F14-1231-4A4D-A2AF-237A641E1E8B}" type="presParOf" srcId="{D83D0E4F-7671-EF4F-85F6-C6A85512EF25}" destId="{0BC1BA19-A94F-F943-8253-64A6C1FE4B80}" srcOrd="18" destOrd="0" presId="urn:microsoft.com/office/officeart/2005/8/layout/cycle8"/>
    <dgm:cxn modelId="{54969DF0-B991-FC4C-9ED4-408456086595}" type="presParOf" srcId="{D83D0E4F-7671-EF4F-85F6-C6A85512EF25}" destId="{09914B8E-12A7-3943-8870-706EA9E77F2E}" srcOrd="19" destOrd="0" presId="urn:microsoft.com/office/officeart/2005/8/layout/cycle8"/>
    <dgm:cxn modelId="{A0AC2089-AA30-AA4B-8914-95D9E2D80CC8}" type="presParOf" srcId="{D83D0E4F-7671-EF4F-85F6-C6A85512EF25}" destId="{850AEC8D-965F-784E-8C09-FDE77E50B56C}" srcOrd="20" destOrd="0" presId="urn:microsoft.com/office/officeart/2005/8/layout/cycle8"/>
    <dgm:cxn modelId="{FCE14110-7BD0-D446-91AF-83BBEF82B89D}" type="presParOf" srcId="{D83D0E4F-7671-EF4F-85F6-C6A85512EF25}" destId="{43691BBC-59E9-404F-BC96-DACF2EA77862}" srcOrd="21" destOrd="0" presId="urn:microsoft.com/office/officeart/2005/8/layout/cycle8"/>
    <dgm:cxn modelId="{BE3F7462-4D86-AE41-9BEF-3A1EF97FFF51}" type="presParOf" srcId="{D83D0E4F-7671-EF4F-85F6-C6A85512EF25}" destId="{80314C27-0212-2B42-BDC7-BEC69CE0A67F}" srcOrd="22" destOrd="0" presId="urn:microsoft.com/office/officeart/2005/8/layout/cycle8"/>
    <dgm:cxn modelId="{B1D96EDE-66F0-AE4B-8E4F-D678DBB34E69}" type="presParOf" srcId="{D83D0E4F-7671-EF4F-85F6-C6A85512EF25}" destId="{598C908A-E470-F54A-A335-528B807402B3}" srcOrd="23" destOrd="0" presId="urn:microsoft.com/office/officeart/2005/8/layout/cycle8"/>
    <dgm:cxn modelId="{5CF72209-87F3-CE4F-A744-CFF08768D0FE}" type="presParOf" srcId="{D83D0E4F-7671-EF4F-85F6-C6A85512EF25}" destId="{F0C83C76-DF98-084E-83D9-76DC1CF897DA}" srcOrd="24" destOrd="0" presId="urn:microsoft.com/office/officeart/2005/8/layout/cycle8"/>
    <dgm:cxn modelId="{425791F2-2D9F-5D46-AB07-60057D164F6F}" type="presParOf" srcId="{D83D0E4F-7671-EF4F-85F6-C6A85512EF25}" destId="{183BE179-EB93-724D-9205-24A2A3B1BF90}" srcOrd="25" destOrd="0" presId="urn:microsoft.com/office/officeart/2005/8/layout/cycle8"/>
    <dgm:cxn modelId="{48766A6C-5918-4C4B-8399-5474DB9130DA}" type="presParOf" srcId="{D83D0E4F-7671-EF4F-85F6-C6A85512EF25}" destId="{D4A0B9E2-7AD5-B94D-99B5-A75631EEA1C9}" srcOrd="26" destOrd="0" presId="urn:microsoft.com/office/officeart/2005/8/layout/cycle8"/>
    <dgm:cxn modelId="{C7D8B5B7-C7E1-7242-BC34-56E3484E8583}" type="presParOf" srcId="{D83D0E4F-7671-EF4F-85F6-C6A85512EF25}" destId="{AD238454-9392-2644-894C-92FFF266970B}" srcOrd="27" destOrd="0" presId="urn:microsoft.com/office/officeart/2005/8/layout/cycle8"/>
    <dgm:cxn modelId="{A5811FD2-F637-6644-85B9-063863A3F869}" type="presParOf" srcId="{D83D0E4F-7671-EF4F-85F6-C6A85512EF25}" destId="{11ADA3E1-F93F-8342-84D0-3C4BED3406A1}" srcOrd="28" destOrd="0" presId="urn:microsoft.com/office/officeart/2005/8/layout/cycle8"/>
    <dgm:cxn modelId="{DE8F7B1F-55F2-FD47-A5B7-27F805CDDE0E}" type="presParOf" srcId="{D83D0E4F-7671-EF4F-85F6-C6A85512EF25}" destId="{7A2B5C23-AEC1-9C4E-AA8D-4ADC460B9295}" srcOrd="29" destOrd="0" presId="urn:microsoft.com/office/officeart/2005/8/layout/cycle8"/>
    <dgm:cxn modelId="{3D3D9B17-599D-B247-BBA5-18A69A61F2FD}" type="presParOf" srcId="{D83D0E4F-7671-EF4F-85F6-C6A85512EF25}" destId="{07A6C0B7-4B0D-FB4B-A645-653214E1FB3B}" srcOrd="30" destOrd="0" presId="urn:microsoft.com/office/officeart/2005/8/layout/cycle8"/>
    <dgm:cxn modelId="{E68B3188-E286-BB47-96F0-6B6800998806}" type="presParOf" srcId="{D83D0E4F-7671-EF4F-85F6-C6A85512EF25}" destId="{0F2DD5C1-FBB4-4B46-8CE4-2656F57C50EC}" srcOrd="31" destOrd="0" presId="urn:microsoft.com/office/officeart/2005/8/layout/cycle8"/>
    <dgm:cxn modelId="{F39F37C3-9415-0940-9A65-62393118DDAB}" type="presParOf" srcId="{D83D0E4F-7671-EF4F-85F6-C6A85512EF25}" destId="{0940C672-9412-0A4F-A7C0-3528AA1A89B2}" srcOrd="32" destOrd="0" presId="urn:microsoft.com/office/officeart/2005/8/layout/cycle8"/>
    <dgm:cxn modelId="{B4B946F7-652F-7E41-B8AB-28DDE38A612A}" type="presParOf" srcId="{D83D0E4F-7671-EF4F-85F6-C6A85512EF25}" destId="{D07BC4A8-1359-DF40-82E8-2F89A24EC756}" srcOrd="33" destOrd="0" presId="urn:microsoft.com/office/officeart/2005/8/layout/cycle8"/>
    <dgm:cxn modelId="{63FBC206-7025-0C4E-9FC1-E841B1334C41}" type="presParOf" srcId="{D83D0E4F-7671-EF4F-85F6-C6A85512EF25}" destId="{9D9E9AEE-438E-A340-B5C7-3D7C2DDCBA63}"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E3AA2-4721-4CB5-8FA6-B355625A8FE5}">
      <dsp:nvSpPr>
        <dsp:cNvPr id="0" name=""/>
        <dsp:cNvSpPr/>
      </dsp:nvSpPr>
      <dsp:spPr>
        <a:xfrm>
          <a:off x="0" y="453"/>
          <a:ext cx="10353675" cy="10610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DBADD5-8536-4E7A-9536-482336192CD6}">
      <dsp:nvSpPr>
        <dsp:cNvPr id="0" name=""/>
        <dsp:cNvSpPr/>
      </dsp:nvSpPr>
      <dsp:spPr>
        <a:xfrm>
          <a:off x="320982" y="239200"/>
          <a:ext cx="583603" cy="583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A20F667-DF6A-4C6F-83BC-FC5838BC1217}">
      <dsp:nvSpPr>
        <dsp:cNvPr id="0" name=""/>
        <dsp:cNvSpPr/>
      </dsp:nvSpPr>
      <dsp:spPr>
        <a:xfrm>
          <a:off x="1225568" y="453"/>
          <a:ext cx="9128106" cy="106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00" tIns="112300" rIns="112300" bIns="112300" numCol="1" spcCol="1270" anchor="ctr" anchorCtr="0">
          <a:noAutofit/>
        </a:bodyPr>
        <a:lstStyle/>
        <a:p>
          <a:pPr marL="0" lvl="0" indent="0" algn="l" defTabSz="933450">
            <a:lnSpc>
              <a:spcPct val="90000"/>
            </a:lnSpc>
            <a:spcBef>
              <a:spcPct val="0"/>
            </a:spcBef>
            <a:spcAft>
              <a:spcPct val="35000"/>
            </a:spcAft>
            <a:buNone/>
          </a:pPr>
          <a:r>
            <a:rPr lang="en-US" sz="2100" kern="1200" dirty="0"/>
            <a:t>Fear for disinformation: increase spread of ‘deepfakes’ impacting the elections misleading voters and destroying democracy. </a:t>
          </a:r>
        </a:p>
      </dsp:txBody>
      <dsp:txXfrm>
        <a:off x="1225568" y="453"/>
        <a:ext cx="9128106" cy="1061098"/>
      </dsp:txXfrm>
    </dsp:sp>
    <dsp:sp modelId="{31B32DA7-041D-49F2-AE2A-431AEC222EE2}">
      <dsp:nvSpPr>
        <dsp:cNvPr id="0" name=""/>
        <dsp:cNvSpPr/>
      </dsp:nvSpPr>
      <dsp:spPr>
        <a:xfrm>
          <a:off x="0" y="1326825"/>
          <a:ext cx="10353675" cy="10610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346FB-DBBD-40C5-B6A2-8DD7D3DE3225}">
      <dsp:nvSpPr>
        <dsp:cNvPr id="0" name=""/>
        <dsp:cNvSpPr/>
      </dsp:nvSpPr>
      <dsp:spPr>
        <a:xfrm>
          <a:off x="320982" y="1565573"/>
          <a:ext cx="583603" cy="583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65563E-E286-48A5-BB6A-6ADFFC4E8C45}">
      <dsp:nvSpPr>
        <dsp:cNvPr id="0" name=""/>
        <dsp:cNvSpPr/>
      </dsp:nvSpPr>
      <dsp:spPr>
        <a:xfrm>
          <a:off x="1225568" y="1326825"/>
          <a:ext cx="9128106" cy="106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00" tIns="112300" rIns="112300" bIns="112300" numCol="1" spcCol="1270" anchor="ctr" anchorCtr="0">
          <a:noAutofit/>
        </a:bodyPr>
        <a:lstStyle/>
        <a:p>
          <a:pPr marL="0" lvl="0" indent="0" algn="l" defTabSz="933450">
            <a:lnSpc>
              <a:spcPct val="90000"/>
            </a:lnSpc>
            <a:spcBef>
              <a:spcPct val="0"/>
            </a:spcBef>
            <a:spcAft>
              <a:spcPct val="35000"/>
            </a:spcAft>
            <a:buNone/>
          </a:pPr>
          <a:r>
            <a:rPr lang="en-US" sz="2100" kern="1200" dirty="0" err="1"/>
            <a:t>Deeepfakes</a:t>
          </a:r>
          <a:r>
            <a:rPr lang="en-US" sz="2100" kern="1200" dirty="0"/>
            <a:t>: produced in higher quality and </a:t>
          </a:r>
          <a:r>
            <a:rPr lang="en-US" sz="2100" kern="1200" dirty="0" err="1"/>
            <a:t>quantitaty</a:t>
          </a:r>
          <a:r>
            <a:rPr lang="en-US" sz="2100" kern="1200" dirty="0"/>
            <a:t> and shared faster and more strategically microtargeted. </a:t>
          </a:r>
        </a:p>
      </dsp:txBody>
      <dsp:txXfrm>
        <a:off x="1225568" y="1326825"/>
        <a:ext cx="9128106" cy="1061098"/>
      </dsp:txXfrm>
    </dsp:sp>
    <dsp:sp modelId="{88B82BA7-60C3-4141-98C4-94169BCD95B2}">
      <dsp:nvSpPr>
        <dsp:cNvPr id="0" name=""/>
        <dsp:cNvSpPr/>
      </dsp:nvSpPr>
      <dsp:spPr>
        <a:xfrm>
          <a:off x="0" y="2653198"/>
          <a:ext cx="10353675" cy="10610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D0F4F-C402-43F6-AB46-B1EFAF58E8C2}">
      <dsp:nvSpPr>
        <dsp:cNvPr id="0" name=""/>
        <dsp:cNvSpPr/>
      </dsp:nvSpPr>
      <dsp:spPr>
        <a:xfrm>
          <a:off x="320982" y="2891945"/>
          <a:ext cx="583603" cy="5836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7DE250-7B71-4F90-B328-9FF36CE87644}">
      <dsp:nvSpPr>
        <dsp:cNvPr id="0" name=""/>
        <dsp:cNvSpPr/>
      </dsp:nvSpPr>
      <dsp:spPr>
        <a:xfrm>
          <a:off x="1225568" y="2653198"/>
          <a:ext cx="9128106" cy="106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00" tIns="112300" rIns="112300" bIns="112300" numCol="1" spcCol="1270" anchor="ctr" anchorCtr="0">
          <a:noAutofit/>
        </a:bodyPr>
        <a:lstStyle/>
        <a:p>
          <a:pPr marL="0" lvl="0" indent="0" algn="l" defTabSz="933450">
            <a:lnSpc>
              <a:spcPct val="90000"/>
            </a:lnSpc>
            <a:spcBef>
              <a:spcPct val="0"/>
            </a:spcBef>
            <a:spcAft>
              <a:spcPct val="35000"/>
            </a:spcAft>
            <a:buNone/>
          </a:pPr>
          <a:r>
            <a:rPr lang="en-US" sz="2100" kern="1200"/>
            <a:t>However,  neither more, nor better deepfakes (supply) will make the demand larger, given that most people seek authoritative news sources. </a:t>
          </a:r>
        </a:p>
      </dsp:txBody>
      <dsp:txXfrm>
        <a:off x="1225568" y="2653198"/>
        <a:ext cx="9128106" cy="1061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81FE23-8F5B-3A45-9577-84FE5C5788C9}">
      <dsp:nvSpPr>
        <dsp:cNvPr id="0" name=""/>
        <dsp:cNvSpPr/>
      </dsp:nvSpPr>
      <dsp:spPr>
        <a:xfrm>
          <a:off x="2256" y="1769903"/>
          <a:ext cx="2306935" cy="104318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Democracies has shown resilience</a:t>
          </a:r>
          <a:endParaRPr lang="en-US" sz="1800" kern="1200" dirty="0"/>
        </a:p>
      </dsp:txBody>
      <dsp:txXfrm>
        <a:off x="32810" y="1800457"/>
        <a:ext cx="2245827" cy="982073"/>
      </dsp:txXfrm>
    </dsp:sp>
    <dsp:sp modelId="{9E16C843-2785-2A4A-8587-27111759DD32}">
      <dsp:nvSpPr>
        <dsp:cNvPr id="0" name=""/>
        <dsp:cNvSpPr/>
      </dsp:nvSpPr>
      <dsp:spPr>
        <a:xfrm>
          <a:off x="2474174" y="2086916"/>
          <a:ext cx="349763" cy="40915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74174" y="2168747"/>
        <a:ext cx="244834" cy="245494"/>
      </dsp:txXfrm>
    </dsp:sp>
    <dsp:sp modelId="{141D1CF4-81E7-1C45-B84D-7950F3CAA2B5}">
      <dsp:nvSpPr>
        <dsp:cNvPr id="0" name=""/>
        <dsp:cNvSpPr/>
      </dsp:nvSpPr>
      <dsp:spPr>
        <a:xfrm>
          <a:off x="2969122" y="1796546"/>
          <a:ext cx="1649825" cy="989895"/>
        </a:xfrm>
        <a:prstGeom prst="roundRect">
          <a:avLst>
            <a:gd name="adj" fmla="val 10000"/>
          </a:avLst>
        </a:prstGeom>
        <a:solidFill>
          <a:schemeClr val="accent5">
            <a:hueOff val="-742369"/>
            <a:satOff val="3325"/>
            <a:lumOff val="-11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Moral panic over new tech? </a:t>
          </a:r>
        </a:p>
      </dsp:txBody>
      <dsp:txXfrm>
        <a:off x="2998115" y="1825539"/>
        <a:ext cx="1591839" cy="931909"/>
      </dsp:txXfrm>
    </dsp:sp>
    <dsp:sp modelId="{42B70F39-D37C-7045-A756-C32FC56ADFB8}">
      <dsp:nvSpPr>
        <dsp:cNvPr id="0" name=""/>
        <dsp:cNvSpPr/>
      </dsp:nvSpPr>
      <dsp:spPr>
        <a:xfrm>
          <a:off x="4783930" y="2086916"/>
          <a:ext cx="349763" cy="409156"/>
        </a:xfrm>
        <a:prstGeom prst="rightArrow">
          <a:avLst>
            <a:gd name="adj1" fmla="val 60000"/>
            <a:gd name="adj2" fmla="val 50000"/>
          </a:avLst>
        </a:prstGeom>
        <a:solidFill>
          <a:schemeClr val="accent5">
            <a:hueOff val="-1484737"/>
            <a:satOff val="6649"/>
            <a:lumOff val="-2353"/>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83930" y="2168747"/>
        <a:ext cx="244834" cy="245494"/>
      </dsp:txXfrm>
    </dsp:sp>
    <dsp:sp modelId="{3CF875AD-2B78-B441-9823-8324A0A39AB9}">
      <dsp:nvSpPr>
        <dsp:cNvPr id="0" name=""/>
        <dsp:cNvSpPr/>
      </dsp:nvSpPr>
      <dsp:spPr>
        <a:xfrm>
          <a:off x="5278878" y="1796546"/>
          <a:ext cx="1649825" cy="989895"/>
        </a:xfrm>
        <a:prstGeom prst="roundRect">
          <a:avLst>
            <a:gd name="adj" fmla="val 10000"/>
          </a:avLst>
        </a:prstGeom>
        <a:solidFill>
          <a:schemeClr val="accent5">
            <a:hueOff val="-1484737"/>
            <a:satOff val="6649"/>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third-person effect? </a:t>
          </a:r>
        </a:p>
      </dsp:txBody>
      <dsp:txXfrm>
        <a:off x="5307871" y="1825539"/>
        <a:ext cx="1591839" cy="931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7F484-B2E9-EC46-BE7C-BA6C5BCFEC58}">
      <dsp:nvSpPr>
        <dsp:cNvPr id="0" name=""/>
        <dsp:cNvSpPr/>
      </dsp:nvSpPr>
      <dsp:spPr>
        <a:xfrm>
          <a:off x="479056" y="481530"/>
          <a:ext cx="4536720" cy="4536720"/>
        </a:xfrm>
        <a:prstGeom prst="pie">
          <a:avLst>
            <a:gd name="adj1" fmla="val 16200000"/>
            <a:gd name="adj2" fmla="val 19285716"/>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1. Predictability </a:t>
          </a:r>
          <a:endParaRPr lang="en-US" sz="1400" kern="1200"/>
        </a:p>
      </dsp:txBody>
      <dsp:txXfrm>
        <a:off x="2862454" y="902797"/>
        <a:ext cx="1080171" cy="864137"/>
      </dsp:txXfrm>
    </dsp:sp>
    <dsp:sp modelId="{8031B78E-6917-B24C-9B3E-707F2626EA82}">
      <dsp:nvSpPr>
        <dsp:cNvPr id="0" name=""/>
        <dsp:cNvSpPr/>
      </dsp:nvSpPr>
      <dsp:spPr>
        <a:xfrm>
          <a:off x="537385" y="554442"/>
          <a:ext cx="4536720" cy="4536720"/>
        </a:xfrm>
        <a:prstGeom prst="pie">
          <a:avLst>
            <a:gd name="adj1" fmla="val 19285716"/>
            <a:gd name="adj2" fmla="val 771428"/>
          </a:avLst>
        </a:prstGeom>
        <a:solidFill>
          <a:schemeClr val="accent5">
            <a:hueOff val="249268"/>
            <a:satOff val="1735"/>
            <a:lumOff val="71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2. Spontaneity</a:t>
          </a:r>
          <a:endParaRPr lang="en-US" sz="1400" kern="1200"/>
        </a:p>
      </dsp:txBody>
      <dsp:txXfrm>
        <a:off x="3618574" y="2199003"/>
        <a:ext cx="1242197" cy="756120"/>
      </dsp:txXfrm>
    </dsp:sp>
    <dsp:sp modelId="{C49E2D6B-4DF6-F643-A6D4-01456B2F2364}">
      <dsp:nvSpPr>
        <dsp:cNvPr id="0" name=""/>
        <dsp:cNvSpPr/>
      </dsp:nvSpPr>
      <dsp:spPr>
        <a:xfrm>
          <a:off x="516322" y="646257"/>
          <a:ext cx="4536720" cy="4536720"/>
        </a:xfrm>
        <a:prstGeom prst="pie">
          <a:avLst>
            <a:gd name="adj1" fmla="val 771428"/>
            <a:gd name="adj2" fmla="val 3857143"/>
          </a:avLst>
        </a:prstGeom>
        <a:solidFill>
          <a:schemeClr val="accent5">
            <a:hueOff val="498535"/>
            <a:satOff val="3470"/>
            <a:lumOff val="143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3. Immediacy</a:t>
          </a:r>
          <a:endParaRPr lang="en-US" sz="1400" kern="1200"/>
        </a:p>
      </dsp:txBody>
      <dsp:txXfrm>
        <a:off x="3429544" y="3333183"/>
        <a:ext cx="1080171" cy="837132"/>
      </dsp:txXfrm>
    </dsp:sp>
    <dsp:sp modelId="{C64624F5-F65B-4A4D-AA99-B90813F3BC57}">
      <dsp:nvSpPr>
        <dsp:cNvPr id="0" name=""/>
        <dsp:cNvSpPr/>
      </dsp:nvSpPr>
      <dsp:spPr>
        <a:xfrm>
          <a:off x="432068" y="686763"/>
          <a:ext cx="4536720" cy="4536720"/>
        </a:xfrm>
        <a:prstGeom prst="pie">
          <a:avLst>
            <a:gd name="adj1" fmla="val 3857226"/>
            <a:gd name="adj2" fmla="val 6942858"/>
          </a:avLst>
        </a:prstGeom>
        <a:solidFill>
          <a:schemeClr val="accent5">
            <a:hueOff val="747803"/>
            <a:satOff val="5205"/>
            <a:lumOff val="215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4. Storytelling</a:t>
          </a:r>
          <a:endParaRPr lang="en-US" sz="1400" kern="1200"/>
        </a:p>
      </dsp:txBody>
      <dsp:txXfrm>
        <a:off x="2173845" y="4251329"/>
        <a:ext cx="1053167" cy="756120"/>
      </dsp:txXfrm>
    </dsp:sp>
    <dsp:sp modelId="{DB7FC06B-1AD1-434D-ACDC-85D896BB6D51}">
      <dsp:nvSpPr>
        <dsp:cNvPr id="0" name=""/>
        <dsp:cNvSpPr/>
      </dsp:nvSpPr>
      <dsp:spPr>
        <a:xfrm>
          <a:off x="347815" y="646257"/>
          <a:ext cx="4536720" cy="4536720"/>
        </a:xfrm>
        <a:prstGeom prst="pie">
          <a:avLst>
            <a:gd name="adj1" fmla="val 6942858"/>
            <a:gd name="adj2" fmla="val 10028574"/>
          </a:avLst>
        </a:prstGeom>
        <a:solidFill>
          <a:schemeClr val="accent5">
            <a:hueOff val="997070"/>
            <a:satOff val="6939"/>
            <a:lumOff val="28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5. Ordinariness</a:t>
          </a:r>
          <a:endParaRPr lang="en-US" sz="1400" kern="1200"/>
        </a:p>
      </dsp:txBody>
      <dsp:txXfrm>
        <a:off x="891141" y="3333183"/>
        <a:ext cx="1080171" cy="837132"/>
      </dsp:txXfrm>
    </dsp:sp>
    <dsp:sp modelId="{850AEC8D-965F-784E-8C09-FDE77E50B56C}">
      <dsp:nvSpPr>
        <dsp:cNvPr id="0" name=""/>
        <dsp:cNvSpPr/>
      </dsp:nvSpPr>
      <dsp:spPr>
        <a:xfrm>
          <a:off x="326751" y="554442"/>
          <a:ext cx="4536720" cy="4536720"/>
        </a:xfrm>
        <a:prstGeom prst="pie">
          <a:avLst>
            <a:gd name="adj1" fmla="val 10028574"/>
            <a:gd name="adj2" fmla="val 13114284"/>
          </a:avLst>
        </a:prstGeom>
        <a:solidFill>
          <a:schemeClr val="accent5">
            <a:hueOff val="1246338"/>
            <a:satOff val="8674"/>
            <a:lumOff val="359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6. Ambivalence</a:t>
          </a:r>
          <a:endParaRPr lang="en-US" sz="1400" kern="1200"/>
        </a:p>
      </dsp:txBody>
      <dsp:txXfrm>
        <a:off x="540085" y="2199003"/>
        <a:ext cx="1242197" cy="756120"/>
      </dsp:txXfrm>
    </dsp:sp>
    <dsp:sp modelId="{F0C83C76-DF98-084E-83D9-76DC1CF897DA}">
      <dsp:nvSpPr>
        <dsp:cNvPr id="0" name=""/>
        <dsp:cNvSpPr/>
      </dsp:nvSpPr>
      <dsp:spPr>
        <a:xfrm>
          <a:off x="385081" y="481530"/>
          <a:ext cx="4536720" cy="4536720"/>
        </a:xfrm>
        <a:prstGeom prst="pie">
          <a:avLst>
            <a:gd name="adj1" fmla="val 13114284"/>
            <a:gd name="adj2" fmla="val 16200000"/>
          </a:avLst>
        </a:prstGeom>
        <a:solidFill>
          <a:schemeClr val="accent5">
            <a:hueOff val="1495605"/>
            <a:satOff val="10409"/>
            <a:lumOff val="431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7. Imperfection  </a:t>
          </a:r>
          <a:endParaRPr lang="en-US" sz="1400" kern="1200"/>
        </a:p>
      </dsp:txBody>
      <dsp:txXfrm>
        <a:off x="1458231" y="902797"/>
        <a:ext cx="1080171" cy="864137"/>
      </dsp:txXfrm>
    </dsp:sp>
    <dsp:sp modelId="{11ADA3E1-F93F-8342-84D0-3C4BED3406A1}">
      <dsp:nvSpPr>
        <dsp:cNvPr id="0" name=""/>
        <dsp:cNvSpPr/>
      </dsp:nvSpPr>
      <dsp:spPr>
        <a:xfrm>
          <a:off x="197985" y="200686"/>
          <a:ext cx="5098409" cy="5098409"/>
        </a:xfrm>
        <a:prstGeom prst="circularArrow">
          <a:avLst>
            <a:gd name="adj1" fmla="val 5085"/>
            <a:gd name="adj2" fmla="val 327528"/>
            <a:gd name="adj3" fmla="val 18957827"/>
            <a:gd name="adj4" fmla="val 16200343"/>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2B5C23-AEC1-9C4E-AA8D-4ADC460B9295}">
      <dsp:nvSpPr>
        <dsp:cNvPr id="0" name=""/>
        <dsp:cNvSpPr/>
      </dsp:nvSpPr>
      <dsp:spPr>
        <a:xfrm>
          <a:off x="256681" y="273920"/>
          <a:ext cx="5098409" cy="5098409"/>
        </a:xfrm>
        <a:prstGeom prst="circularArrow">
          <a:avLst>
            <a:gd name="adj1" fmla="val 5085"/>
            <a:gd name="adj2" fmla="val 327528"/>
            <a:gd name="adj3" fmla="val 443744"/>
            <a:gd name="adj4" fmla="val 19285776"/>
            <a:gd name="adj5" fmla="val 5932"/>
          </a:avLst>
        </a:prstGeom>
        <a:solidFill>
          <a:schemeClr val="accent5">
            <a:hueOff val="249268"/>
            <a:satOff val="1735"/>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A6C0B7-4B0D-FB4B-A645-653214E1FB3B}">
      <dsp:nvSpPr>
        <dsp:cNvPr id="0" name=""/>
        <dsp:cNvSpPr/>
      </dsp:nvSpPr>
      <dsp:spPr>
        <a:xfrm>
          <a:off x="235543" y="365522"/>
          <a:ext cx="5098409" cy="5098409"/>
        </a:xfrm>
        <a:prstGeom prst="circularArrow">
          <a:avLst>
            <a:gd name="adj1" fmla="val 5085"/>
            <a:gd name="adj2" fmla="val 327528"/>
            <a:gd name="adj3" fmla="val 3529100"/>
            <a:gd name="adj4" fmla="val 770764"/>
            <a:gd name="adj5" fmla="val 5932"/>
          </a:avLst>
        </a:prstGeom>
        <a:solidFill>
          <a:schemeClr val="accent5">
            <a:hueOff val="498535"/>
            <a:satOff val="3470"/>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2DD5C1-FBB4-4B46-8CE4-2656F57C50EC}">
      <dsp:nvSpPr>
        <dsp:cNvPr id="0" name=""/>
        <dsp:cNvSpPr/>
      </dsp:nvSpPr>
      <dsp:spPr>
        <a:xfrm>
          <a:off x="151224" y="405800"/>
          <a:ext cx="5098409" cy="5098409"/>
        </a:xfrm>
        <a:prstGeom prst="circularArrow">
          <a:avLst>
            <a:gd name="adj1" fmla="val 5085"/>
            <a:gd name="adj2" fmla="val 327528"/>
            <a:gd name="adj3" fmla="val 6615046"/>
            <a:gd name="adj4" fmla="val 3857426"/>
            <a:gd name="adj5" fmla="val 5932"/>
          </a:avLst>
        </a:prstGeom>
        <a:solidFill>
          <a:schemeClr val="accent5">
            <a:hueOff val="747803"/>
            <a:satOff val="5205"/>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40C672-9412-0A4F-A7C0-3528AA1A89B2}">
      <dsp:nvSpPr>
        <dsp:cNvPr id="0" name=""/>
        <dsp:cNvSpPr/>
      </dsp:nvSpPr>
      <dsp:spPr>
        <a:xfrm>
          <a:off x="66904" y="365522"/>
          <a:ext cx="5098409" cy="5098409"/>
        </a:xfrm>
        <a:prstGeom prst="circularArrow">
          <a:avLst>
            <a:gd name="adj1" fmla="val 5085"/>
            <a:gd name="adj2" fmla="val 327528"/>
            <a:gd name="adj3" fmla="val 9701707"/>
            <a:gd name="adj4" fmla="val 6943371"/>
            <a:gd name="adj5" fmla="val 5932"/>
          </a:avLst>
        </a:prstGeom>
        <a:solidFill>
          <a:schemeClr val="accent5">
            <a:hueOff val="997070"/>
            <a:satOff val="6939"/>
            <a:lumOff val="28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7BC4A8-1359-DF40-82E8-2F89A24EC756}">
      <dsp:nvSpPr>
        <dsp:cNvPr id="0" name=""/>
        <dsp:cNvSpPr/>
      </dsp:nvSpPr>
      <dsp:spPr>
        <a:xfrm>
          <a:off x="45766" y="273920"/>
          <a:ext cx="5098409" cy="5098409"/>
        </a:xfrm>
        <a:prstGeom prst="circularArrow">
          <a:avLst>
            <a:gd name="adj1" fmla="val 5085"/>
            <a:gd name="adj2" fmla="val 327528"/>
            <a:gd name="adj3" fmla="val 12786695"/>
            <a:gd name="adj4" fmla="val 10028727"/>
            <a:gd name="adj5" fmla="val 5932"/>
          </a:avLst>
        </a:prstGeom>
        <a:solidFill>
          <a:schemeClr val="accent5">
            <a:hueOff val="1246338"/>
            <a:satOff val="8674"/>
            <a:lumOff val="35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9E9AEE-438E-A340-B5C7-3D7C2DDCBA63}">
      <dsp:nvSpPr>
        <dsp:cNvPr id="0" name=""/>
        <dsp:cNvSpPr/>
      </dsp:nvSpPr>
      <dsp:spPr>
        <a:xfrm>
          <a:off x="104462" y="200686"/>
          <a:ext cx="5098409" cy="5098409"/>
        </a:xfrm>
        <a:prstGeom prst="circularArrow">
          <a:avLst>
            <a:gd name="adj1" fmla="val 5085"/>
            <a:gd name="adj2" fmla="val 327528"/>
            <a:gd name="adj3" fmla="val 15872129"/>
            <a:gd name="adj4" fmla="val 13114645"/>
            <a:gd name="adj5" fmla="val 5932"/>
          </a:avLst>
        </a:prstGeom>
        <a:solidFill>
          <a:schemeClr val="accent5">
            <a:hueOff val="1495605"/>
            <a:satOff val="10409"/>
            <a:lumOff val="431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5CD7D-B9D2-4E29-9AAE-44455A1E4E97}" type="datetimeFigureOut">
              <a:t>02/10/2024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87C1C-4254-464A-AD19-4F2FFCACE414}" type="slidenum">
              <a:t>‹#›</a:t>
            </a:fld>
            <a:endParaRPr lang="nb-NO"/>
          </a:p>
        </p:txBody>
      </p:sp>
    </p:spTree>
    <p:extLst>
      <p:ext uri="{BB962C8B-B14F-4D97-AF65-F5344CB8AC3E}">
        <p14:creationId xmlns:p14="http://schemas.microsoft.com/office/powerpoint/2010/main" val="248748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nn.com/style/article/sony-photography-awards-2023/index.html"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nn.com/2023/04/02/tech/ai-generated-images-social-media/index.html" TargetMode="External"/><Relationship Id="rId4" Type="http://schemas.openxmlformats.org/officeDocument/2006/relationships/hyperlink" Target="https://cnn.com/2023/04/17/tech/elon-musk-ai-warning-tucker-carlson/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school.berkeley.edu/people/hany-farid"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wired.com/story/deepfake-detection-get-real-lab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latin typeface="cnn_sans_display"/>
              </a:rPr>
              <a:t>A German artist has rejected an award from a prestigious international </a:t>
            </a:r>
            <a:r>
              <a:rPr lang="en-GB" b="0" dirty="0">
                <a:effectLst/>
                <a:latin typeface="cnn_sans_display"/>
                <a:hlinkClick r:id="rId3"/>
              </a:rPr>
              <a:t>photography</a:t>
            </a:r>
            <a:r>
              <a:rPr lang="en-GB" b="0" dirty="0">
                <a:effectLst/>
                <a:latin typeface="cnn_sans_display"/>
              </a:rPr>
              <a:t> competition after revealing that his submission was generated by </a:t>
            </a:r>
            <a:r>
              <a:rPr lang="en-GB" b="0" dirty="0">
                <a:effectLst/>
                <a:latin typeface="cnn_sans_display"/>
                <a:hlinkClick r:id="rId4"/>
              </a:rPr>
              <a:t>Artificial Intelligence</a:t>
            </a:r>
            <a:r>
              <a:rPr lang="en-GB" b="0" dirty="0">
                <a:effectLst/>
                <a:latin typeface="cnn_sans_display"/>
              </a:rPr>
              <a:t> (AI).</a:t>
            </a:r>
          </a:p>
          <a:p>
            <a:r>
              <a:rPr lang="en-GB" b="0" dirty="0">
                <a:effectLst/>
                <a:latin typeface="cnn_sans_display"/>
              </a:rPr>
              <a:t>Berlin-based Boris </a:t>
            </a:r>
            <a:r>
              <a:rPr lang="en-GB" b="0" dirty="0" err="1">
                <a:effectLst/>
                <a:latin typeface="cnn_sans_display"/>
              </a:rPr>
              <a:t>Eldagsen</a:t>
            </a:r>
            <a:r>
              <a:rPr lang="en-GB" b="0" dirty="0">
                <a:effectLst/>
                <a:latin typeface="cnn_sans_display"/>
              </a:rPr>
              <a:t> won the creative open category at this year’s Sony World Photography Award with his entry “</a:t>
            </a:r>
            <a:r>
              <a:rPr lang="en-GB" b="0" dirty="0" err="1">
                <a:effectLst/>
                <a:latin typeface="cnn_sans_display"/>
              </a:rPr>
              <a:t>Pseudomnesia</a:t>
            </a:r>
            <a:r>
              <a:rPr lang="en-GB" b="0" dirty="0">
                <a:effectLst/>
                <a:latin typeface="cnn_sans_display"/>
              </a:rPr>
              <a:t>: The Electrician.”</a:t>
            </a:r>
          </a:p>
          <a:p>
            <a:r>
              <a:rPr lang="en-GB" b="0" dirty="0">
                <a:effectLst/>
                <a:latin typeface="cnn_sans_display"/>
              </a:rPr>
              <a:t>The eerie black and white image shows two women from different generations – the older woman appearing to hang on to the younger woman from behind.</a:t>
            </a:r>
          </a:p>
          <a:p>
            <a:pPr algn="ctr"/>
            <a:r>
              <a:rPr lang="en-GB" b="0" cap="all" dirty="0">
                <a:solidFill>
                  <a:srgbClr val="585858"/>
                </a:solidFill>
                <a:effectLst/>
                <a:latin typeface="Helvetica" pitchFamily="2" charset="0"/>
              </a:rPr>
              <a:t>ADVERTISING</a:t>
            </a:r>
          </a:p>
          <a:p>
            <a:r>
              <a:rPr lang="en-GB" b="0" dirty="0">
                <a:effectLst/>
                <a:latin typeface="cnn_sans_display"/>
              </a:rPr>
              <a:t>Organizers said they were made aware of some AI involvement, but said there had been “deliberate” attempts to mislead them.</a:t>
            </a:r>
          </a:p>
          <a:p>
            <a:r>
              <a:rPr lang="en-GB" b="0" dirty="0" err="1">
                <a:effectLst/>
                <a:latin typeface="cnn_sans_display"/>
              </a:rPr>
              <a:t>Eldagsen</a:t>
            </a:r>
            <a:r>
              <a:rPr lang="en-GB" b="0" dirty="0">
                <a:effectLst/>
                <a:latin typeface="cnn_sans_display"/>
              </a:rPr>
              <a:t> said he hoped his actions would open up the conversation around the issue and lead to “separate competitions for AI-generated images.”</a:t>
            </a:r>
          </a:p>
          <a:p>
            <a:br>
              <a:rPr lang="en-GB" u="none" strike="noStrike" dirty="0">
                <a:effectLst/>
                <a:hlinkClick r:id="rId5"/>
              </a:rPr>
            </a:br>
            <a:endParaRPr lang="en-GB" u="none" strike="noStrike" dirty="0">
              <a:effectLst/>
              <a:hlinkClick r:id="rId5"/>
            </a:endParaRPr>
          </a:p>
          <a:p>
            <a:endParaRPr lang="en-NO" dirty="0"/>
          </a:p>
        </p:txBody>
      </p:sp>
      <p:sp>
        <p:nvSpPr>
          <p:cNvPr id="4" name="Slide Number Placeholder 3"/>
          <p:cNvSpPr>
            <a:spLocks noGrp="1"/>
          </p:cNvSpPr>
          <p:nvPr>
            <p:ph type="sldNum" sz="quarter" idx="5"/>
          </p:nvPr>
        </p:nvSpPr>
        <p:spPr/>
        <p:txBody>
          <a:bodyPr/>
          <a:lstStyle/>
          <a:p>
            <a:fld id="{D8B87C1C-4254-464A-AD19-4F2FFCACE414}" type="slidenum">
              <a:rPr lang="en-NO" smtClean="0"/>
              <a:t>1</a:t>
            </a:fld>
            <a:endParaRPr lang="en-NO"/>
          </a:p>
        </p:txBody>
      </p:sp>
    </p:spTree>
    <p:extLst>
      <p:ext uri="{BB962C8B-B14F-4D97-AF65-F5344CB8AC3E}">
        <p14:creationId xmlns:p14="http://schemas.microsoft.com/office/powerpoint/2010/main" val="324480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We start from the top. To what degree should we fear AI? I guess we should always fear for democracy, but its also important to disbelieve the hype about AI and its impact.. </a:t>
            </a:r>
          </a:p>
        </p:txBody>
      </p:sp>
      <p:sp>
        <p:nvSpPr>
          <p:cNvPr id="4" name="Slide Number Placeholder 3"/>
          <p:cNvSpPr>
            <a:spLocks noGrp="1"/>
          </p:cNvSpPr>
          <p:nvPr>
            <p:ph type="sldNum" sz="quarter" idx="5"/>
          </p:nvPr>
        </p:nvSpPr>
        <p:spPr/>
        <p:txBody>
          <a:bodyPr/>
          <a:lstStyle/>
          <a:p>
            <a:fld id="{D8B87C1C-4254-464A-AD19-4F2FFCACE414}" type="slidenum">
              <a:rPr lang="en-NO" smtClean="0"/>
              <a:t>2</a:t>
            </a:fld>
            <a:endParaRPr lang="en-NO"/>
          </a:p>
        </p:txBody>
      </p:sp>
    </p:spTree>
    <p:extLst>
      <p:ext uri="{BB962C8B-B14F-4D97-AF65-F5344CB8AC3E}">
        <p14:creationId xmlns:p14="http://schemas.microsoft.com/office/powerpoint/2010/main" val="423849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D8B87C1C-4254-464A-AD19-4F2FFCACE414}" type="slidenum">
              <a:rPr lang="en-NO" smtClean="0"/>
              <a:t>4</a:t>
            </a:fld>
            <a:endParaRPr lang="en-NO"/>
          </a:p>
        </p:txBody>
      </p:sp>
    </p:spTree>
    <p:extLst>
      <p:ext uri="{BB962C8B-B14F-4D97-AF65-F5344CB8AC3E}">
        <p14:creationId xmlns:p14="http://schemas.microsoft.com/office/powerpoint/2010/main" val="42002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A1A1A"/>
                </a:solidFill>
                <a:effectLst/>
                <a:latin typeface="BreveText"/>
              </a:rPr>
              <a:t>Vide of the two: Throughout the montage, Harris morphs into what look like different people, while the notably better Trump imagery remains fairly consistent.</a:t>
            </a:r>
          </a:p>
          <a:p>
            <a:r>
              <a:rPr lang="en-GB" b="0" i="0" dirty="0">
                <a:solidFill>
                  <a:srgbClr val="1A1A1A"/>
                </a:solidFill>
                <a:effectLst/>
                <a:latin typeface="BreveText"/>
              </a:rPr>
              <a:t>Similarly, OpenAI’s ChatGPT and Google’s Gemini refused to produce images of Harris or Trump in WIRED’s testing. Meanwhile, a number of open source image generators will, like Grok, produce images of politicians. WIRED found one such model, Stable Diffusion, also produced not-great pictures of Harris.</a:t>
            </a:r>
            <a:endParaRPr lang="en-NO" dirty="0"/>
          </a:p>
        </p:txBody>
      </p:sp>
      <p:sp>
        <p:nvSpPr>
          <p:cNvPr id="4" name="Slide Number Placeholder 3"/>
          <p:cNvSpPr>
            <a:spLocks noGrp="1"/>
          </p:cNvSpPr>
          <p:nvPr>
            <p:ph type="sldNum" sz="quarter" idx="5"/>
          </p:nvPr>
        </p:nvSpPr>
        <p:spPr/>
        <p:txBody>
          <a:bodyPr/>
          <a:lstStyle/>
          <a:p>
            <a:fld id="{D8B87C1C-4254-464A-AD19-4F2FFCACE414}" type="slidenum">
              <a:rPr lang="en-NO" smtClean="0"/>
              <a:t>5</a:t>
            </a:fld>
            <a:endParaRPr lang="en-NO"/>
          </a:p>
        </p:txBody>
      </p:sp>
    </p:spTree>
    <p:extLst>
      <p:ext uri="{BB962C8B-B14F-4D97-AF65-F5344CB8AC3E}">
        <p14:creationId xmlns:p14="http://schemas.microsoft.com/office/powerpoint/2010/main" val="316694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chemeClr val="tx1"/>
                </a:solidFill>
                <a:effectLst/>
                <a:latin typeface="BreveText"/>
              </a:rPr>
              <a:t>“The images are not being created to be photorealistic but rather are being created to push a narrative,” says </a:t>
            </a:r>
            <a:r>
              <a:rPr lang="en-GB" b="0" i="0" u="sng" dirty="0">
                <a:solidFill>
                  <a:schemeClr val="tx1"/>
                </a:solidFill>
                <a:effectLst/>
                <a:latin typeface="BreveText"/>
                <a:hlinkClick r:id="rId3">
                  <a:extLst>
                    <a:ext uri="{A12FA001-AC4F-418D-AE19-62706E023703}">
                      <ahyp:hlinkClr xmlns:ahyp="http://schemas.microsoft.com/office/drawing/2018/hyperlinkcolor" val="tx"/>
                    </a:ext>
                  </a:extLst>
                </a:hlinkClick>
              </a:rPr>
              <a:t>Hany Farid</a:t>
            </a:r>
            <a:r>
              <a:rPr lang="en-GB" b="0" i="0" dirty="0">
                <a:solidFill>
                  <a:schemeClr val="tx1"/>
                </a:solidFill>
                <a:effectLst/>
                <a:latin typeface="BreveText"/>
              </a:rPr>
              <a:t>, an expert on deepfake detection and cofounder of </a:t>
            </a:r>
            <a:r>
              <a:rPr lang="en-GB" b="0" i="0" u="sng" dirty="0">
                <a:solidFill>
                  <a:schemeClr val="tx1"/>
                </a:solidFill>
                <a:effectLst/>
                <a:latin typeface="BreveText"/>
                <a:hlinkClick r:id="rId4">
                  <a:extLst>
                    <a:ext uri="{A12FA001-AC4F-418D-AE19-62706E023703}">
                      <ahyp:hlinkClr xmlns:ahyp="http://schemas.microsoft.com/office/drawing/2018/hyperlinkcolor" val="tx"/>
                    </a:ext>
                  </a:extLst>
                </a:hlinkClick>
              </a:rPr>
              <a:t>GetReal Labs</a:t>
            </a:r>
            <a:r>
              <a:rPr lang="en-GB" b="0" i="0" dirty="0">
                <a:solidFill>
                  <a:schemeClr val="tx1"/>
                </a:solidFill>
                <a:effectLst/>
                <a:latin typeface="BreveText"/>
              </a:rPr>
              <a:t>, a startup off</a:t>
            </a:r>
          </a:p>
          <a:p>
            <a:r>
              <a:rPr lang="en-GB" b="0" i="0" dirty="0">
                <a:solidFill>
                  <a:schemeClr val="tx1"/>
                </a:solidFill>
                <a:effectLst/>
                <a:latin typeface="BreveText"/>
              </a:rPr>
              <a:t>Meme-worthy scenarios </a:t>
            </a:r>
          </a:p>
          <a:p>
            <a:r>
              <a:rPr lang="en-GB" dirty="0">
                <a:solidFill>
                  <a:schemeClr val="tx1"/>
                </a:solidFill>
                <a:effectLst/>
                <a:latin typeface="BreveText"/>
              </a:rPr>
              <a:t>Not intended as disinformation, but as ideas, interpretations, </a:t>
            </a:r>
          </a:p>
          <a:p>
            <a:endParaRPr lang="en-NO" dirty="0"/>
          </a:p>
        </p:txBody>
      </p:sp>
      <p:sp>
        <p:nvSpPr>
          <p:cNvPr id="4" name="Slide Number Placeholder 3"/>
          <p:cNvSpPr>
            <a:spLocks noGrp="1"/>
          </p:cNvSpPr>
          <p:nvPr>
            <p:ph type="sldNum" sz="quarter" idx="5"/>
          </p:nvPr>
        </p:nvSpPr>
        <p:spPr/>
        <p:txBody>
          <a:bodyPr/>
          <a:lstStyle/>
          <a:p>
            <a:fld id="{D8B87C1C-4254-464A-AD19-4F2FFCACE414}" type="slidenum">
              <a:rPr lang="en-NO" smtClean="0"/>
              <a:t>6</a:t>
            </a:fld>
            <a:endParaRPr lang="en-NO"/>
          </a:p>
        </p:txBody>
      </p:sp>
    </p:spTree>
    <p:extLst>
      <p:ext uri="{BB962C8B-B14F-4D97-AF65-F5344CB8AC3E}">
        <p14:creationId xmlns:p14="http://schemas.microsoft.com/office/powerpoint/2010/main" val="306577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Authenticity is everywhere in the culture. We seem to be obsessed with authenticity. Products, brands and ideas, because it is powerful and promises an added value to the products, unspecified, but real and genuine, and therefore better. Why are we obsessed with authenticity now? Is there something in the     </a:t>
            </a:r>
            <a:r>
              <a:rPr lang="en-GB" dirty="0">
                <a:solidFill>
                  <a:schemeClr val="tx1"/>
                </a:solidFill>
                <a:effectLst/>
                <a:latin typeface="BreveText"/>
              </a:rPr>
              <a:t>often used to brand and symbolically enrich products, activities and lifestyles. </a:t>
            </a:r>
          </a:p>
          <a:p>
            <a:endParaRPr lang="en-US" dirty="0">
              <a:cs typeface="Calibri"/>
            </a:endParaRPr>
          </a:p>
        </p:txBody>
      </p:sp>
      <p:sp>
        <p:nvSpPr>
          <p:cNvPr id="4" name="Plassholder for lysbildenummer 3"/>
          <p:cNvSpPr>
            <a:spLocks noGrp="1"/>
          </p:cNvSpPr>
          <p:nvPr>
            <p:ph type="sldNum" sz="quarter" idx="5"/>
          </p:nvPr>
        </p:nvSpPr>
        <p:spPr/>
        <p:txBody>
          <a:bodyPr/>
          <a:lstStyle/>
          <a:p>
            <a:fld id="{D8B87C1C-4254-464A-AD19-4F2FFCACE414}" type="slidenum">
              <a:rPr lang="nb-NO"/>
              <a:t>7</a:t>
            </a:fld>
            <a:endParaRPr lang="nb-NO"/>
          </a:p>
        </p:txBody>
      </p:sp>
    </p:spTree>
    <p:extLst>
      <p:ext uri="{BB962C8B-B14F-4D97-AF65-F5344CB8AC3E}">
        <p14:creationId xmlns:p14="http://schemas.microsoft.com/office/powerpoint/2010/main" val="213107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12134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345878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28187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764364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55284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798529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54943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10/2/24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87989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10/2/24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86300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691604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600316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74225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6021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9188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425456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5077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48192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6324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975847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787280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10/2/24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822174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2533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5007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682298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0057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083202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53942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10/2/24</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215583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10/2/24</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3780496783"/>
      </p:ext>
    </p:extLst>
  </p:cSld>
  <p:clrMap bg1="lt1" tx1="dk1" bg2="lt2" tx2="dk2" accent1="accent1" accent2="accent2" accent3="accent3" accent4="accent4" accent5="accent5" accent6="accent6" hlink="hlink" folHlink="folHlink"/>
  <p:sldLayoutIdLst>
    <p:sldLayoutId id="2147483701" r:id="rId1"/>
    <p:sldLayoutId id="2147483700" r:id="rId2"/>
    <p:sldLayoutId id="2147483699" r:id="rId3"/>
    <p:sldLayoutId id="2147483698" r:id="rId4"/>
    <p:sldLayoutId id="2147483697" r:id="rId5"/>
    <p:sldLayoutId id="2147483696" r:id="rId6"/>
    <p:sldLayoutId id="2147483695" r:id="rId7"/>
    <p:sldLayoutId id="2147483694" r:id="rId8"/>
    <p:sldLayoutId id="2147483693" r:id="rId9"/>
    <p:sldLayoutId id="2147483692" r:id="rId10"/>
    <p:sldLayoutId id="2147483673"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10/2/24</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447334938"/>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8" r:id="rId12"/>
    <p:sldLayoutId id="2147483683" r:id="rId13"/>
    <p:sldLayoutId id="2147483684" r:id="rId14"/>
    <p:sldLayoutId id="2147483685" r:id="rId15"/>
    <p:sldLayoutId id="2147483686" r:id="rId16"/>
    <p:sldLayoutId id="2147483687" r:id="rId17"/>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sldNum="0" hdr="0" ftr="0" dt="0"/>
  <p:txStyles>
    <p:titleStyle>
      <a:lvl1pPr algn="ctr" defTabSz="457200" rtl="0" eaLnBrk="1" latinLnBrk="0" hangingPunct="1">
        <a:lnSpc>
          <a:spcPct val="90000"/>
        </a:lnSpc>
        <a:spcBef>
          <a:spcPct val="0"/>
        </a:spcBef>
        <a:buNone/>
        <a:defRPr sz="3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D42A261-888A-50F3-FE07-9B51A14B5908}"/>
              </a:ext>
            </a:extLst>
          </p:cNvPr>
          <p:cNvSpPr>
            <a:spLocks noGrp="1"/>
          </p:cNvSpPr>
          <p:nvPr>
            <p:ph type="title"/>
          </p:nvPr>
        </p:nvSpPr>
        <p:spPr>
          <a:xfrm>
            <a:off x="913795" y="965196"/>
            <a:ext cx="3153952" cy="1329769"/>
          </a:xfrm>
        </p:spPr>
        <p:txBody>
          <a:bodyPr>
            <a:normAutofit/>
          </a:bodyPr>
          <a:lstStyle/>
          <a:p>
            <a:pPr algn="l"/>
            <a:r>
              <a:rPr lang="en-NO" sz="2600"/>
              <a:t>AI, Authenticity and </a:t>
            </a:r>
            <a:br>
              <a:rPr lang="en-NO" sz="2600"/>
            </a:br>
            <a:r>
              <a:rPr lang="en-NO" sz="2600"/>
              <a:t>the Trump/Harris Pheonmena </a:t>
            </a:r>
          </a:p>
        </p:txBody>
      </p:sp>
      <p:sp>
        <p:nvSpPr>
          <p:cNvPr id="3" name="Content Placeholder 2">
            <a:extLst>
              <a:ext uri="{FF2B5EF4-FFF2-40B4-BE49-F238E27FC236}">
                <a16:creationId xmlns:a16="http://schemas.microsoft.com/office/drawing/2014/main" id="{13396F79-C42E-960A-796A-B75559FFEA52}"/>
              </a:ext>
            </a:extLst>
          </p:cNvPr>
          <p:cNvSpPr>
            <a:spLocks noGrp="1"/>
          </p:cNvSpPr>
          <p:nvPr>
            <p:ph idx="1"/>
          </p:nvPr>
        </p:nvSpPr>
        <p:spPr>
          <a:xfrm>
            <a:off x="913796" y="2450353"/>
            <a:ext cx="3153952" cy="3340847"/>
          </a:xfrm>
        </p:spPr>
        <p:txBody>
          <a:bodyPr>
            <a:normAutofit/>
          </a:bodyPr>
          <a:lstStyle/>
          <a:p>
            <a:pPr marL="36900" indent="0">
              <a:spcAft>
                <a:spcPts val="600"/>
              </a:spcAft>
              <a:buNone/>
            </a:pPr>
            <a:br>
              <a:rPr lang="en-US" sz="1800">
                <a:cs typeface="+mj-lt"/>
              </a:rPr>
            </a:br>
            <a:endParaRPr lang="en-US" sz="1800">
              <a:cs typeface="+mj-lt"/>
            </a:endParaRPr>
          </a:p>
          <a:p>
            <a:pPr marL="36900" indent="0">
              <a:spcAft>
                <a:spcPts val="600"/>
              </a:spcAft>
              <a:buNone/>
            </a:pPr>
            <a:endParaRPr lang="en-US" sz="1800">
              <a:latin typeface="Gill Sans Ultra Bold" panose="020B0A02020104020203" pitchFamily="34" charset="77"/>
              <a:cs typeface="+mj-lt"/>
            </a:endParaRPr>
          </a:p>
          <a:p>
            <a:pPr marL="36900" indent="0">
              <a:spcAft>
                <a:spcPts val="600"/>
              </a:spcAft>
              <a:buNone/>
            </a:pPr>
            <a:r>
              <a:rPr lang="en-US" sz="1800">
                <a:latin typeface="+mj-lt"/>
                <a:cs typeface="+mj-lt"/>
              </a:rPr>
              <a:t>Gunn Enli, Professor </a:t>
            </a:r>
          </a:p>
          <a:p>
            <a:pPr marL="36900" indent="0">
              <a:spcAft>
                <a:spcPts val="600"/>
              </a:spcAft>
              <a:buNone/>
            </a:pPr>
            <a:r>
              <a:rPr lang="en-US" sz="1800">
                <a:latin typeface="+mj-lt"/>
                <a:cs typeface="+mj-lt"/>
              </a:rPr>
              <a:t>Department of Media and Communication</a:t>
            </a:r>
          </a:p>
          <a:p>
            <a:pPr marL="36900" indent="0">
              <a:spcAft>
                <a:spcPts val="600"/>
              </a:spcAft>
              <a:buNone/>
            </a:pPr>
            <a:r>
              <a:rPr lang="en-US" sz="1800">
                <a:latin typeface="+mj-lt"/>
                <a:cs typeface="+mj-lt"/>
              </a:rPr>
              <a:t>University of Oslo</a:t>
            </a:r>
            <a:endParaRPr lang="en-NO" sz="1800">
              <a:latin typeface="+mj-lt"/>
            </a:endParaRPr>
          </a:p>
        </p:txBody>
      </p:sp>
      <p:sp>
        <p:nvSpPr>
          <p:cNvPr id="46" name="Rectangle 45">
            <a:extLst>
              <a:ext uri="{FF2B5EF4-FFF2-40B4-BE49-F238E27FC236}">
                <a16:creationId xmlns:a16="http://schemas.microsoft.com/office/drawing/2014/main" id="{BEF75C5D-2BA1-43DF-A7EA-02C7DEC12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908A48-D040-5235-D177-23F9604831BC}"/>
              </a:ext>
            </a:extLst>
          </p:cNvPr>
          <p:cNvPicPr>
            <a:picLocks noChangeAspect="1"/>
          </p:cNvPicPr>
          <p:nvPr/>
        </p:nvPicPr>
        <p:blipFill>
          <a:blip r:embed="rId4"/>
          <a:stretch>
            <a:fillRect/>
          </a:stretch>
        </p:blipFill>
        <p:spPr>
          <a:xfrm>
            <a:off x="5120640" y="1653146"/>
            <a:ext cx="5676236" cy="3405741"/>
          </a:xfrm>
          <a:prstGeom prst="rect">
            <a:avLst/>
          </a:prstGeom>
        </p:spPr>
      </p:pic>
    </p:spTree>
    <p:extLst>
      <p:ext uri="{BB962C8B-B14F-4D97-AF65-F5344CB8AC3E}">
        <p14:creationId xmlns:p14="http://schemas.microsoft.com/office/powerpoint/2010/main" val="1323278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A25A-D3E6-7D40-0015-0221C68AFF51}"/>
              </a:ext>
            </a:extLst>
          </p:cNvPr>
          <p:cNvSpPr>
            <a:spLocks noGrp="1"/>
          </p:cNvSpPr>
          <p:nvPr>
            <p:ph type="title"/>
          </p:nvPr>
        </p:nvSpPr>
        <p:spPr/>
        <p:txBody>
          <a:bodyPr/>
          <a:lstStyle/>
          <a:p>
            <a:r>
              <a:rPr lang="en-NO" dirty="0"/>
              <a:t>Trump’s authenticity </a:t>
            </a:r>
          </a:p>
        </p:txBody>
      </p:sp>
      <p:sp>
        <p:nvSpPr>
          <p:cNvPr id="3" name="Content Placeholder 2">
            <a:extLst>
              <a:ext uri="{FF2B5EF4-FFF2-40B4-BE49-F238E27FC236}">
                <a16:creationId xmlns:a16="http://schemas.microsoft.com/office/drawing/2014/main" id="{E327F4AF-04D8-21B1-2670-4EE9ED3C02B7}"/>
              </a:ext>
            </a:extLst>
          </p:cNvPr>
          <p:cNvSpPr>
            <a:spLocks noGrp="1"/>
          </p:cNvSpPr>
          <p:nvPr>
            <p:ph idx="1"/>
          </p:nvPr>
        </p:nvSpPr>
        <p:spPr/>
        <p:txBody>
          <a:bodyPr/>
          <a:lstStyle/>
          <a:p>
            <a:pPr marL="36900" indent="0">
              <a:buNone/>
            </a:pPr>
            <a:r>
              <a:rPr lang="en-NO" dirty="0">
                <a:solidFill>
                  <a:srgbClr val="FF0000"/>
                </a:solidFill>
              </a:rPr>
              <a:t>Consistency</a:t>
            </a:r>
            <a:r>
              <a:rPr lang="en-NO" dirty="0"/>
              <a:t> as a populist truth-teller; breaking the rules </a:t>
            </a:r>
          </a:p>
          <a:p>
            <a:pPr marL="36900" indent="0">
              <a:buNone/>
            </a:pPr>
            <a:r>
              <a:rPr lang="en-NO" dirty="0">
                <a:solidFill>
                  <a:srgbClr val="FF0000"/>
                </a:solidFill>
              </a:rPr>
              <a:t>Spontaneity</a:t>
            </a:r>
            <a:r>
              <a:rPr lang="en-NO" dirty="0"/>
              <a:t> as unscripted, stream-of-consiousness</a:t>
            </a:r>
          </a:p>
          <a:p>
            <a:pPr marL="36900" indent="0">
              <a:buNone/>
            </a:pPr>
            <a:r>
              <a:rPr lang="en-NO" dirty="0">
                <a:solidFill>
                  <a:srgbClr val="FF0000"/>
                </a:solidFill>
              </a:rPr>
              <a:t>Immediacy</a:t>
            </a:r>
            <a:r>
              <a:rPr lang="en-NO" dirty="0"/>
              <a:t>   </a:t>
            </a:r>
            <a:r>
              <a:rPr lang="en-NO" dirty="0">
                <a:solidFill>
                  <a:schemeClr val="tx1"/>
                </a:solidFill>
              </a:rPr>
              <a:t>-  communicates in real time via Twitter/X  Truth Social </a:t>
            </a:r>
            <a:r>
              <a:rPr lang="en-NO" dirty="0"/>
              <a:t> </a:t>
            </a:r>
          </a:p>
          <a:p>
            <a:pPr marL="36900" indent="0">
              <a:buNone/>
            </a:pPr>
            <a:r>
              <a:rPr lang="en-NO" dirty="0">
                <a:solidFill>
                  <a:srgbClr val="FF0000"/>
                </a:solidFill>
              </a:rPr>
              <a:t>Storytelling  </a:t>
            </a:r>
            <a:r>
              <a:rPr lang="en-NO" dirty="0">
                <a:solidFill>
                  <a:schemeClr val="tx1"/>
                </a:solidFill>
              </a:rPr>
              <a:t>- narrative as a rich, successfull celebrity</a:t>
            </a:r>
          </a:p>
          <a:p>
            <a:pPr marL="36900" indent="0">
              <a:buNone/>
            </a:pPr>
            <a:r>
              <a:rPr lang="en-NO" dirty="0">
                <a:solidFill>
                  <a:srgbClr val="FF0000"/>
                </a:solidFill>
              </a:rPr>
              <a:t>Ordinariness</a:t>
            </a:r>
            <a:r>
              <a:rPr lang="en-NO" dirty="0">
                <a:solidFill>
                  <a:schemeClr val="tx1"/>
                </a:solidFill>
              </a:rPr>
              <a:t> – in taste and lifestyle (eating mcDonalds etc)</a:t>
            </a:r>
          </a:p>
          <a:p>
            <a:pPr marL="36900" indent="0">
              <a:buNone/>
            </a:pPr>
            <a:r>
              <a:rPr lang="en-NO" dirty="0">
                <a:solidFill>
                  <a:srgbClr val="FF0000"/>
                </a:solidFill>
              </a:rPr>
              <a:t>Ambivalent </a:t>
            </a:r>
            <a:r>
              <a:rPr lang="en-NO" dirty="0">
                <a:solidFill>
                  <a:schemeClr val="tx1"/>
                </a:solidFill>
              </a:rPr>
              <a:t>– as an outsider (“I am not a politician”) </a:t>
            </a:r>
          </a:p>
          <a:p>
            <a:pPr marL="36900" indent="0">
              <a:buNone/>
            </a:pPr>
            <a:r>
              <a:rPr lang="en-NO" dirty="0">
                <a:solidFill>
                  <a:srgbClr val="FF0000"/>
                </a:solidFill>
              </a:rPr>
              <a:t>Imperfection </a:t>
            </a:r>
            <a:r>
              <a:rPr lang="en-NO" dirty="0">
                <a:solidFill>
                  <a:schemeClr val="tx1"/>
                </a:solidFill>
              </a:rPr>
              <a:t>– mistakes, errors,  lies, law suits</a:t>
            </a:r>
          </a:p>
          <a:p>
            <a:pPr marL="36900" indent="0">
              <a:buNone/>
            </a:pPr>
            <a:endParaRPr lang="en-NO" dirty="0">
              <a:solidFill>
                <a:srgbClr val="FF0000"/>
              </a:solidFill>
            </a:endParaRPr>
          </a:p>
          <a:p>
            <a:pPr marL="36900" indent="0">
              <a:buNone/>
            </a:pPr>
            <a:endParaRPr lang="en-NO" dirty="0">
              <a:solidFill>
                <a:srgbClr val="FF0000"/>
              </a:solidFill>
            </a:endParaRPr>
          </a:p>
          <a:p>
            <a:endParaRPr lang="en-NO" dirty="0"/>
          </a:p>
        </p:txBody>
      </p:sp>
    </p:spTree>
    <p:extLst>
      <p:ext uri="{BB962C8B-B14F-4D97-AF65-F5344CB8AC3E}">
        <p14:creationId xmlns:p14="http://schemas.microsoft.com/office/powerpoint/2010/main" val="42660288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EBF20-3725-8542-2F6F-3C1324543CF7}"/>
              </a:ext>
            </a:extLst>
          </p:cNvPr>
          <p:cNvSpPr>
            <a:spLocks noGrp="1"/>
          </p:cNvSpPr>
          <p:nvPr>
            <p:ph type="title"/>
          </p:nvPr>
        </p:nvSpPr>
        <p:spPr>
          <a:xfrm>
            <a:off x="913795" y="965196"/>
            <a:ext cx="3153952" cy="1329769"/>
          </a:xfrm>
        </p:spPr>
        <p:txBody>
          <a:bodyPr>
            <a:normAutofit/>
          </a:bodyPr>
          <a:lstStyle/>
          <a:p>
            <a:pPr algn="l"/>
            <a:r>
              <a:rPr lang="en-NO" sz="2800" dirty="0"/>
              <a:t>Harris  - the first  authentic female candidate? </a:t>
            </a:r>
          </a:p>
        </p:txBody>
      </p:sp>
      <p:sp>
        <p:nvSpPr>
          <p:cNvPr id="9" name="Content Placeholder 8">
            <a:extLst>
              <a:ext uri="{FF2B5EF4-FFF2-40B4-BE49-F238E27FC236}">
                <a16:creationId xmlns:a16="http://schemas.microsoft.com/office/drawing/2014/main" id="{BFC415A8-3C61-E217-720A-045618ABA7CE}"/>
              </a:ext>
            </a:extLst>
          </p:cNvPr>
          <p:cNvSpPr>
            <a:spLocks noGrp="1"/>
          </p:cNvSpPr>
          <p:nvPr>
            <p:ph idx="1"/>
          </p:nvPr>
        </p:nvSpPr>
        <p:spPr>
          <a:xfrm>
            <a:off x="913796" y="2450353"/>
            <a:ext cx="3153952" cy="3340847"/>
          </a:xfrm>
        </p:spPr>
        <p:txBody>
          <a:bodyPr>
            <a:normAutofit lnSpcReduction="10000"/>
          </a:bodyPr>
          <a:lstStyle/>
          <a:p>
            <a:pPr marL="36900" indent="0">
              <a:buNone/>
            </a:pPr>
            <a:r>
              <a:rPr lang="en-US" sz="1800" u="sng" dirty="0">
                <a:solidFill>
                  <a:schemeClr val="tx1"/>
                </a:solidFill>
              </a:rPr>
              <a:t>Authenticity and gender: </a:t>
            </a:r>
          </a:p>
          <a:p>
            <a:pPr>
              <a:buFontTx/>
              <a:buChar char="-"/>
            </a:pPr>
            <a:r>
              <a:rPr lang="en-US" sz="1800" dirty="0"/>
              <a:t>more vulnerable to criticism</a:t>
            </a:r>
          </a:p>
          <a:p>
            <a:pPr>
              <a:buFontTx/>
              <a:buChar char="-"/>
            </a:pPr>
            <a:r>
              <a:rPr lang="en-US" sz="1800" dirty="0"/>
              <a:t>May (UK) + Clinton (USA) both described as ‘robotic’</a:t>
            </a:r>
          </a:p>
          <a:p>
            <a:pPr marL="36900" indent="0">
              <a:buNone/>
            </a:pPr>
            <a:r>
              <a:rPr lang="en-US" sz="1800" u="sng" dirty="0">
                <a:solidFill>
                  <a:schemeClr val="tx1"/>
                </a:solidFill>
              </a:rPr>
              <a:t>Authenticity and race: </a:t>
            </a:r>
          </a:p>
          <a:p>
            <a:pPr>
              <a:buFontTx/>
              <a:buChar char="-"/>
            </a:pPr>
            <a:r>
              <a:rPr lang="en-US" sz="1800" dirty="0"/>
              <a:t>questions of being authentic American</a:t>
            </a:r>
          </a:p>
          <a:p>
            <a:pPr>
              <a:buFontTx/>
              <a:buChar char="-"/>
            </a:pPr>
            <a:r>
              <a:rPr lang="en-US" sz="1800" dirty="0"/>
              <a:t>accused of mimic authentic speech (Obama)</a:t>
            </a:r>
          </a:p>
        </p:txBody>
      </p:sp>
      <p:sp>
        <p:nvSpPr>
          <p:cNvPr id="21" name="Rectangle 20">
            <a:extLst>
              <a:ext uri="{FF2B5EF4-FFF2-40B4-BE49-F238E27FC236}">
                <a16:creationId xmlns:a16="http://schemas.microsoft.com/office/drawing/2014/main" id="{BEF75C5D-2BA1-43DF-A7EA-02C7DEC12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women in suits&#10;&#10;Description automatically generated">
            <a:extLst>
              <a:ext uri="{FF2B5EF4-FFF2-40B4-BE49-F238E27FC236}">
                <a16:creationId xmlns:a16="http://schemas.microsoft.com/office/drawing/2014/main" id="{1A71B7BF-3070-3AB1-B75B-D1AF09937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0" y="1467378"/>
            <a:ext cx="5676236" cy="3777277"/>
          </a:xfrm>
          <a:prstGeom prst="rect">
            <a:avLst/>
          </a:prstGeom>
        </p:spPr>
      </p:pic>
    </p:spTree>
    <p:extLst>
      <p:ext uri="{BB962C8B-B14F-4D97-AF65-F5344CB8AC3E}">
        <p14:creationId xmlns:p14="http://schemas.microsoft.com/office/powerpoint/2010/main" val="36810049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A461-6CA4-85ED-4638-2B9E54643C63}"/>
              </a:ext>
            </a:extLst>
          </p:cNvPr>
          <p:cNvSpPr>
            <a:spLocks noGrp="1"/>
          </p:cNvSpPr>
          <p:nvPr>
            <p:ph type="title"/>
          </p:nvPr>
        </p:nvSpPr>
        <p:spPr/>
        <p:txBody>
          <a:bodyPr/>
          <a:lstStyle/>
          <a:p>
            <a:r>
              <a:rPr lang="en-NO" dirty="0"/>
              <a:t>Harris’ authenticity </a:t>
            </a:r>
          </a:p>
        </p:txBody>
      </p:sp>
      <p:sp>
        <p:nvSpPr>
          <p:cNvPr id="3" name="Content Placeholder 2">
            <a:extLst>
              <a:ext uri="{FF2B5EF4-FFF2-40B4-BE49-F238E27FC236}">
                <a16:creationId xmlns:a16="http://schemas.microsoft.com/office/drawing/2014/main" id="{A45055F4-35F9-2ADA-E75F-BE33F67C394C}"/>
              </a:ext>
            </a:extLst>
          </p:cNvPr>
          <p:cNvSpPr>
            <a:spLocks noGrp="1"/>
          </p:cNvSpPr>
          <p:nvPr>
            <p:ph idx="1"/>
          </p:nvPr>
        </p:nvSpPr>
        <p:spPr>
          <a:xfrm>
            <a:off x="545495" y="2101850"/>
            <a:ext cx="10353762" cy="3714749"/>
          </a:xfrm>
        </p:spPr>
        <p:txBody>
          <a:bodyPr>
            <a:normAutofit/>
          </a:bodyPr>
          <a:lstStyle/>
          <a:p>
            <a:pPr marL="36900" indent="0">
              <a:buNone/>
            </a:pPr>
            <a:r>
              <a:rPr lang="en-NO" dirty="0">
                <a:solidFill>
                  <a:srgbClr val="FF0000"/>
                </a:solidFill>
              </a:rPr>
              <a:t>Consistency</a:t>
            </a:r>
            <a:r>
              <a:rPr lang="en-NO" dirty="0"/>
              <a:t> in style (clothes, looks), but questions about accent</a:t>
            </a:r>
          </a:p>
          <a:p>
            <a:pPr marL="36900" indent="0">
              <a:buNone/>
            </a:pPr>
            <a:r>
              <a:rPr lang="en-NO" dirty="0">
                <a:solidFill>
                  <a:srgbClr val="FF0000"/>
                </a:solidFill>
              </a:rPr>
              <a:t>Spontaneity</a:t>
            </a:r>
            <a:r>
              <a:rPr lang="en-NO" dirty="0"/>
              <a:t> seems to laugh spontaneous and unconstrained </a:t>
            </a:r>
          </a:p>
          <a:p>
            <a:pPr marL="36900" indent="0">
              <a:buNone/>
            </a:pPr>
            <a:r>
              <a:rPr lang="en-NO" dirty="0">
                <a:solidFill>
                  <a:srgbClr val="FF0000"/>
                </a:solidFill>
              </a:rPr>
              <a:t>Immediacy</a:t>
            </a:r>
            <a:r>
              <a:rPr lang="en-NO" dirty="0"/>
              <a:t>   </a:t>
            </a:r>
            <a:r>
              <a:rPr lang="en-NO" dirty="0">
                <a:solidFill>
                  <a:schemeClr val="tx1"/>
                </a:solidFill>
              </a:rPr>
              <a:t>-confesses about private issues (Oprah etc)</a:t>
            </a:r>
            <a:endParaRPr lang="en-NO" dirty="0"/>
          </a:p>
          <a:p>
            <a:pPr marL="36900" indent="0">
              <a:buNone/>
            </a:pPr>
            <a:r>
              <a:rPr lang="en-NO" dirty="0">
                <a:solidFill>
                  <a:srgbClr val="FF0000"/>
                </a:solidFill>
              </a:rPr>
              <a:t>Storytelling  </a:t>
            </a:r>
            <a:r>
              <a:rPr lang="en-NO" dirty="0">
                <a:solidFill>
                  <a:schemeClr val="tx1"/>
                </a:solidFill>
              </a:rPr>
              <a:t>- middle class, struggles of a single mother etc. </a:t>
            </a:r>
          </a:p>
          <a:p>
            <a:pPr marL="36900" indent="0">
              <a:buNone/>
            </a:pPr>
            <a:r>
              <a:rPr lang="en-NO" dirty="0">
                <a:solidFill>
                  <a:srgbClr val="FF0000"/>
                </a:solidFill>
              </a:rPr>
              <a:t>Ordinariness</a:t>
            </a:r>
            <a:r>
              <a:rPr lang="en-NO" dirty="0">
                <a:solidFill>
                  <a:schemeClr val="tx1"/>
                </a:solidFill>
              </a:rPr>
              <a:t> – ordinary experioences, worked at McDonalds</a:t>
            </a:r>
          </a:p>
          <a:p>
            <a:pPr marL="36900" indent="0">
              <a:buNone/>
            </a:pPr>
            <a:r>
              <a:rPr lang="en-NO" dirty="0">
                <a:solidFill>
                  <a:srgbClr val="FF0000"/>
                </a:solidFill>
              </a:rPr>
              <a:t>Ambivalent </a:t>
            </a:r>
            <a:r>
              <a:rPr lang="en-NO" dirty="0">
                <a:solidFill>
                  <a:schemeClr val="tx1"/>
                </a:solidFill>
              </a:rPr>
              <a:t>– accidential candidate (no primaries) </a:t>
            </a:r>
          </a:p>
          <a:p>
            <a:pPr marL="36900" indent="0">
              <a:buNone/>
            </a:pPr>
            <a:r>
              <a:rPr lang="en-NO" dirty="0">
                <a:solidFill>
                  <a:srgbClr val="FF0000"/>
                </a:solidFill>
              </a:rPr>
              <a:t>Imperfection </a:t>
            </a:r>
            <a:r>
              <a:rPr lang="en-NO" dirty="0">
                <a:solidFill>
                  <a:schemeClr val="tx1"/>
                </a:solidFill>
              </a:rPr>
              <a:t>– word salads </a:t>
            </a:r>
            <a:endParaRPr lang="en-NO" dirty="0"/>
          </a:p>
        </p:txBody>
      </p:sp>
    </p:spTree>
    <p:extLst>
      <p:ext uri="{BB962C8B-B14F-4D97-AF65-F5344CB8AC3E}">
        <p14:creationId xmlns:p14="http://schemas.microsoft.com/office/powerpoint/2010/main" val="3433882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5386-8B95-16C1-7CE3-94E6134D5A96}"/>
              </a:ext>
            </a:extLst>
          </p:cNvPr>
          <p:cNvSpPr>
            <a:spLocks noGrp="1"/>
          </p:cNvSpPr>
          <p:nvPr>
            <p:ph type="title"/>
          </p:nvPr>
        </p:nvSpPr>
        <p:spPr>
          <a:xfrm>
            <a:off x="5128141" y="1944578"/>
            <a:ext cx="6420520" cy="4672122"/>
          </a:xfrm>
        </p:spPr>
        <p:txBody>
          <a:bodyPr vert="horz" lIns="91440" tIns="45720" rIns="91440" bIns="45720" rtlCol="0" anchor="b">
            <a:normAutofit fontScale="90000"/>
          </a:bodyPr>
          <a:lstStyle/>
          <a:p>
            <a:pPr marL="457200" indent="-457200" algn="l">
              <a:buFont typeface="Wingdings" pitchFamily="2" charset="2"/>
              <a:buChar char="Ø"/>
            </a:pPr>
            <a:br>
              <a:rPr lang="en-US" sz="2200" dirty="0">
                <a:cs typeface="Gill Sans" panose="020B0502020104020203" pitchFamily="34" charset="-79"/>
              </a:rPr>
            </a:br>
            <a:br>
              <a:rPr lang="en-US" sz="2200" dirty="0">
                <a:cs typeface="Gill Sans" panose="020B0502020104020203" pitchFamily="34" charset="-79"/>
              </a:rPr>
            </a:br>
            <a:br>
              <a:rPr lang="en-US" sz="2200" dirty="0">
                <a:cs typeface="Gill Sans" panose="020B0502020104020203" pitchFamily="34" charset="-79"/>
              </a:rPr>
            </a:br>
            <a:r>
              <a:rPr lang="en-US" sz="2200" dirty="0">
                <a:solidFill>
                  <a:srgbClr val="FF0000"/>
                </a:solidFill>
                <a:cs typeface="Gill Sans" panose="020B0502020104020203" pitchFamily="34" charset="-79"/>
              </a:rPr>
              <a:t>TAKE AWAY POINTS </a:t>
            </a:r>
            <a:br>
              <a:rPr lang="en-US" sz="2200" dirty="0">
                <a:cs typeface="Gill Sans" panose="020B0502020104020203" pitchFamily="34" charset="-79"/>
              </a:rPr>
            </a:br>
            <a:br>
              <a:rPr lang="en-US" sz="2200" dirty="0">
                <a:cs typeface="Gill Sans" panose="020B0502020104020203" pitchFamily="34" charset="-79"/>
              </a:rPr>
            </a:br>
            <a:r>
              <a:rPr lang="en-US" sz="2200" dirty="0">
                <a:cs typeface="Gill Sans Light" panose="020B0302020104020203" pitchFamily="34" charset="-79"/>
              </a:rPr>
              <a:t>AI is a mirror of our history, reflecting backwards. Impact on elections seems (so far) overblown. </a:t>
            </a:r>
            <a:br>
              <a:rPr lang="en-US" sz="2200" dirty="0">
                <a:cs typeface="Gill Sans Light" panose="020B0302020104020203" pitchFamily="34" charset="-79"/>
              </a:rPr>
            </a:br>
            <a:br>
              <a:rPr lang="en-US" sz="2200" dirty="0">
                <a:cs typeface="Gill Sans Light" panose="020B0302020104020203" pitchFamily="34" charset="-79"/>
              </a:rPr>
            </a:br>
            <a:r>
              <a:rPr lang="en-US" sz="2200" dirty="0">
                <a:cs typeface="Gill Sans Light" panose="020B0302020104020203" pitchFamily="34" charset="-79"/>
              </a:rPr>
              <a:t>But: Every new media technology shakes up trust relations and involves a renegotiation the 'authenticity contract’. </a:t>
            </a:r>
            <a:br>
              <a:rPr lang="en-US" sz="2200" dirty="0">
                <a:cs typeface="Gill Sans Light" panose="020B0302020104020203" pitchFamily="34" charset="-79"/>
              </a:rPr>
            </a:br>
            <a:br>
              <a:rPr lang="en-US" sz="2200" dirty="0">
                <a:cs typeface="Gill Sans Light" panose="020B0302020104020203" pitchFamily="34" charset="-79"/>
              </a:rPr>
            </a:br>
            <a:r>
              <a:rPr lang="en-US" sz="2200" dirty="0">
                <a:cs typeface="Gill Sans Light" panose="020B0302020104020203" pitchFamily="34" charset="-79"/>
              </a:rPr>
              <a:t>Trump was the authentic outsider in 2016, helped by Twitter. </a:t>
            </a:r>
            <a:br>
              <a:rPr lang="en-US" sz="2200" dirty="0">
                <a:cs typeface="Gill Sans Light" panose="020B0302020104020203" pitchFamily="34" charset="-79"/>
              </a:rPr>
            </a:br>
            <a:br>
              <a:rPr lang="en-US" sz="2200" dirty="0">
                <a:cs typeface="Gill Sans Light" panose="020B0302020104020203" pitchFamily="34" charset="-79"/>
              </a:rPr>
            </a:br>
            <a:r>
              <a:rPr lang="en-US" sz="2200" dirty="0">
                <a:cs typeface="Gill Sans Light" panose="020B0302020104020203" pitchFamily="34" charset="-79"/>
              </a:rPr>
              <a:t>Harris has an element of fresh authenticity, helped by TikTok </a:t>
            </a:r>
            <a:br>
              <a:rPr lang="en-US" sz="2700" dirty="0">
                <a:cs typeface="Gill Sans Light" panose="020B0302020104020203" pitchFamily="34" charset="-79"/>
              </a:rPr>
            </a:br>
            <a:br>
              <a:rPr lang="en-US" sz="2700" dirty="0">
                <a:cs typeface="Gill Sans Light" panose="020B0302020104020203" pitchFamily="34" charset="-79"/>
              </a:rPr>
            </a:br>
            <a:br>
              <a:rPr lang="en-US" sz="1400" dirty="0">
                <a:cs typeface="Gill Sans Light" panose="020B0302020104020203" pitchFamily="34" charset="-79"/>
              </a:rPr>
            </a:br>
            <a:br>
              <a:rPr lang="en-US" sz="1400" dirty="0">
                <a:cs typeface="Gill Sans Light" panose="020B0302020104020203" pitchFamily="34" charset="-79"/>
              </a:rPr>
            </a:br>
            <a:br>
              <a:rPr lang="en-US" sz="1400" dirty="0">
                <a:cs typeface="Gill Sans Light" panose="020B0302020104020203" pitchFamily="34" charset="-79"/>
              </a:rPr>
            </a:br>
            <a:br>
              <a:rPr lang="en-US" sz="1400" dirty="0">
                <a:cs typeface="Dubai"/>
              </a:rPr>
            </a:br>
            <a:br>
              <a:rPr lang="en-US" sz="1400" dirty="0">
                <a:cs typeface="Dubai"/>
              </a:rPr>
            </a:br>
            <a:r>
              <a:rPr lang="en-US" sz="1400" dirty="0">
                <a:cs typeface="Dubai"/>
              </a:rPr>
              <a:t> </a:t>
            </a:r>
            <a:br>
              <a:rPr lang="en-US" sz="1400" dirty="0">
                <a:cs typeface="Dubai"/>
              </a:rPr>
            </a:br>
            <a:endParaRPr lang="en-US" sz="1400" dirty="0"/>
          </a:p>
        </p:txBody>
      </p:sp>
      <p:pic>
        <p:nvPicPr>
          <p:cNvPr id="136" name="Picture 135">
            <a:extLst>
              <a:ext uri="{FF2B5EF4-FFF2-40B4-BE49-F238E27FC236}">
                <a16:creationId xmlns:a16="http://schemas.microsoft.com/office/drawing/2014/main" id="{921F6D7D-004A-4CAE-B291-06EF058C4A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3" name="Picture 2" descr="A person being held by police officers&#10;&#10;Description automatically generated">
            <a:extLst>
              <a:ext uri="{FF2B5EF4-FFF2-40B4-BE49-F238E27FC236}">
                <a16:creationId xmlns:a16="http://schemas.microsoft.com/office/drawing/2014/main" id="{689CF182-9DF3-8671-5206-58E34EDE7D80}"/>
              </a:ext>
            </a:extLst>
          </p:cNvPr>
          <p:cNvPicPr>
            <a:picLocks noChangeAspect="1"/>
          </p:cNvPicPr>
          <p:nvPr/>
        </p:nvPicPr>
        <p:blipFill rotWithShape="1">
          <a:blip r:embed="rId4"/>
          <a:srcRect r="30632" b="2"/>
          <a:stretch/>
        </p:blipFill>
        <p:spPr>
          <a:xfrm>
            <a:off x="643339" y="643464"/>
            <a:ext cx="3551912" cy="5120304"/>
          </a:xfrm>
          <a:prstGeom prst="rect">
            <a:avLst/>
          </a:prstGeom>
        </p:spPr>
      </p:pic>
      <p:sp>
        <p:nvSpPr>
          <p:cNvPr id="28" name="TextBox 27">
            <a:extLst>
              <a:ext uri="{FF2B5EF4-FFF2-40B4-BE49-F238E27FC236}">
                <a16:creationId xmlns:a16="http://schemas.microsoft.com/office/drawing/2014/main" id="{A88BB430-049B-C5FD-A397-5F652156B222}"/>
              </a:ext>
            </a:extLst>
          </p:cNvPr>
          <p:cNvSpPr txBox="1"/>
          <p:nvPr/>
        </p:nvSpPr>
        <p:spPr>
          <a:xfrm>
            <a:off x="2063931" y="2743200"/>
            <a:ext cx="184731" cy="369332"/>
          </a:xfrm>
          <a:prstGeom prst="rect">
            <a:avLst/>
          </a:prstGeom>
          <a:noFill/>
        </p:spPr>
        <p:txBody>
          <a:bodyPr wrap="none" rtlCol="0">
            <a:spAutoFit/>
          </a:bodyPr>
          <a:lstStyle/>
          <a:p>
            <a:endParaRPr lang="en-NO"/>
          </a:p>
        </p:txBody>
      </p:sp>
    </p:spTree>
    <p:extLst>
      <p:ext uri="{BB962C8B-B14F-4D97-AF65-F5344CB8AC3E}">
        <p14:creationId xmlns:p14="http://schemas.microsoft.com/office/powerpoint/2010/main" val="4105613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8F7D-6E35-B1D1-EF9C-A09799B62772}"/>
              </a:ext>
            </a:extLst>
          </p:cNvPr>
          <p:cNvSpPr>
            <a:spLocks noGrp="1"/>
          </p:cNvSpPr>
          <p:nvPr>
            <p:ph type="title"/>
          </p:nvPr>
        </p:nvSpPr>
        <p:spPr>
          <a:xfrm>
            <a:off x="913795" y="609600"/>
            <a:ext cx="10186005" cy="2603500"/>
          </a:xfrm>
        </p:spPr>
        <p:txBody>
          <a:bodyPr>
            <a:normAutofit/>
          </a:bodyPr>
          <a:lstStyle/>
          <a:p>
            <a:br>
              <a:rPr lang="en-NO" dirty="0"/>
            </a:br>
            <a:br>
              <a:rPr lang="en-NO" dirty="0"/>
            </a:br>
            <a:r>
              <a:rPr lang="en-NO" dirty="0"/>
              <a:t>Thank you! </a:t>
            </a:r>
          </a:p>
        </p:txBody>
      </p:sp>
      <p:sp>
        <p:nvSpPr>
          <p:cNvPr id="3" name="Content Placeholder 2">
            <a:extLst>
              <a:ext uri="{FF2B5EF4-FFF2-40B4-BE49-F238E27FC236}">
                <a16:creationId xmlns:a16="http://schemas.microsoft.com/office/drawing/2014/main" id="{5BF46FCC-57A9-FC19-0DBD-CD6783DD7146}"/>
              </a:ext>
            </a:extLst>
          </p:cNvPr>
          <p:cNvSpPr>
            <a:spLocks noGrp="1"/>
          </p:cNvSpPr>
          <p:nvPr>
            <p:ph idx="1"/>
          </p:nvPr>
        </p:nvSpPr>
        <p:spPr>
          <a:xfrm>
            <a:off x="913795" y="5480050"/>
            <a:ext cx="10353762" cy="3714749"/>
          </a:xfrm>
        </p:spPr>
        <p:txBody>
          <a:bodyPr/>
          <a:lstStyle/>
          <a:p>
            <a:pPr marL="36900" indent="0" algn="ctr">
              <a:buNone/>
            </a:pPr>
            <a:r>
              <a:rPr lang="en-NO" dirty="0"/>
              <a:t>gunn.enli@media.uio.no</a:t>
            </a:r>
          </a:p>
        </p:txBody>
      </p:sp>
    </p:spTree>
    <p:extLst>
      <p:ext uri="{BB962C8B-B14F-4D97-AF65-F5344CB8AC3E}">
        <p14:creationId xmlns:p14="http://schemas.microsoft.com/office/powerpoint/2010/main" val="921893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A852F-1984-D8C5-F0C2-C43652473D74}"/>
              </a:ext>
            </a:extLst>
          </p:cNvPr>
          <p:cNvSpPr>
            <a:spLocks noGrp="1"/>
          </p:cNvSpPr>
          <p:nvPr>
            <p:ph type="title"/>
          </p:nvPr>
        </p:nvSpPr>
        <p:spPr>
          <a:xfrm>
            <a:off x="924443" y="1023257"/>
            <a:ext cx="3732902" cy="4570457"/>
          </a:xfrm>
          <a:effectLst/>
        </p:spPr>
        <p:txBody>
          <a:bodyPr>
            <a:normAutofit/>
          </a:bodyPr>
          <a:lstStyle/>
          <a:p>
            <a:pPr algn="l"/>
            <a:r>
              <a:rPr lang="en-NO"/>
              <a:t>Talk outline </a:t>
            </a:r>
          </a:p>
        </p:txBody>
      </p:sp>
      <p:cxnSp>
        <p:nvCxnSpPr>
          <p:cNvPr id="12" name="Straight Connector 11">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68371"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AE2450-1590-2197-B9C6-BA0048D929CC}"/>
              </a:ext>
            </a:extLst>
          </p:cNvPr>
          <p:cNvSpPr>
            <a:spLocks noGrp="1"/>
          </p:cNvSpPr>
          <p:nvPr>
            <p:ph idx="1"/>
          </p:nvPr>
        </p:nvSpPr>
        <p:spPr>
          <a:xfrm>
            <a:off x="5252560" y="1023257"/>
            <a:ext cx="6025645" cy="4570457"/>
          </a:xfrm>
          <a:effectLst/>
        </p:spPr>
        <p:txBody>
          <a:bodyPr anchor="ctr">
            <a:normAutofit/>
          </a:bodyPr>
          <a:lstStyle/>
          <a:p>
            <a:pPr marL="494100" indent="-457200">
              <a:buAutoNum type="arabicPeriod"/>
            </a:pPr>
            <a:r>
              <a:rPr lang="en-NO" dirty="0"/>
              <a:t>AI –should we worry?  </a:t>
            </a:r>
          </a:p>
          <a:p>
            <a:pPr marL="494100" indent="-457200">
              <a:buAutoNum type="arabicPeriod"/>
            </a:pPr>
            <a:r>
              <a:rPr lang="en-NO" dirty="0"/>
              <a:t>Authenticity – why does it matter? </a:t>
            </a:r>
          </a:p>
          <a:p>
            <a:pPr marL="494100" indent="-457200">
              <a:buAutoNum type="arabicPeriod"/>
            </a:pPr>
            <a:r>
              <a:rPr lang="en-NO" dirty="0"/>
              <a:t>Trump vs. Harris – authentic candidates? </a:t>
            </a:r>
          </a:p>
          <a:p>
            <a:pPr marL="494100" indent="-457200">
              <a:buAutoNum type="arabicPeriod"/>
            </a:pPr>
            <a:endParaRPr lang="en-NO" dirty="0"/>
          </a:p>
        </p:txBody>
      </p:sp>
    </p:spTree>
    <p:extLst>
      <p:ext uri="{BB962C8B-B14F-4D97-AF65-F5344CB8AC3E}">
        <p14:creationId xmlns:p14="http://schemas.microsoft.com/office/powerpoint/2010/main" val="3101491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3E16-0D54-DB8B-8F62-1E24EEA6C40C}"/>
              </a:ext>
            </a:extLst>
          </p:cNvPr>
          <p:cNvSpPr>
            <a:spLocks noGrp="1"/>
          </p:cNvSpPr>
          <p:nvPr>
            <p:ph type="title"/>
          </p:nvPr>
        </p:nvSpPr>
        <p:spPr>
          <a:xfrm>
            <a:off x="913795" y="609600"/>
            <a:ext cx="10353762" cy="1257300"/>
          </a:xfrm>
        </p:spPr>
        <p:txBody>
          <a:bodyPr>
            <a:normAutofit/>
          </a:bodyPr>
          <a:lstStyle/>
          <a:p>
            <a:r>
              <a:rPr lang="en-NO" dirty="0"/>
              <a:t>AI – a threat to democracy?   </a:t>
            </a:r>
          </a:p>
        </p:txBody>
      </p:sp>
      <p:graphicFrame>
        <p:nvGraphicFramePr>
          <p:cNvPr id="5" name="Content Placeholder 2">
            <a:extLst>
              <a:ext uri="{FF2B5EF4-FFF2-40B4-BE49-F238E27FC236}">
                <a16:creationId xmlns:a16="http://schemas.microsoft.com/office/drawing/2014/main" id="{3202D39E-1795-C8AF-DCD5-E79DA461A93A}"/>
              </a:ext>
            </a:extLst>
          </p:cNvPr>
          <p:cNvGraphicFramePr>
            <a:graphicFrameLocks noGrp="1"/>
          </p:cNvGraphicFramePr>
          <p:nvPr>
            <p:ph idx="1"/>
            <p:extLst>
              <p:ext uri="{D42A27DB-BD31-4B8C-83A1-F6EECF244321}">
                <p14:modId xmlns:p14="http://schemas.microsoft.com/office/powerpoint/2010/main" val="586521033"/>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3720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9C1839BE-51C7-5D0B-5E7D-9BE278DD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talking on a cell phone&#10;&#10;Description automatically generated">
            <a:extLst>
              <a:ext uri="{FF2B5EF4-FFF2-40B4-BE49-F238E27FC236}">
                <a16:creationId xmlns:a16="http://schemas.microsoft.com/office/drawing/2014/main" id="{9912C194-9166-2111-C90B-F8E82169D193}"/>
              </a:ext>
            </a:extLst>
          </p:cNvPr>
          <p:cNvPicPr>
            <a:picLocks noChangeAspect="1"/>
          </p:cNvPicPr>
          <p:nvPr/>
        </p:nvPicPr>
        <p:blipFill>
          <a:blip r:embed="rId3">
            <a:extLst>
              <a:ext uri="{28A0092B-C50C-407E-A947-70E740481C1C}">
                <a14:useLocalDpi xmlns:a14="http://schemas.microsoft.com/office/drawing/2010/main" val="0"/>
              </a:ext>
            </a:extLst>
          </a:blip>
          <a:srcRect t="11535" r="-3" b="-3"/>
          <a:stretch/>
        </p:blipFill>
        <p:spPr>
          <a:xfrm>
            <a:off x="215529" y="1041400"/>
            <a:ext cx="4534445" cy="2467018"/>
          </a:xfrm>
          <a:prstGeom prst="rect">
            <a:avLst/>
          </a:prstGeom>
        </p:spPr>
      </p:pic>
      <p:pic>
        <p:nvPicPr>
          <p:cNvPr id="12" name="Picture 11" descr="A close-up of a phone&#10;&#10;Description automatically generated">
            <a:extLst>
              <a:ext uri="{FF2B5EF4-FFF2-40B4-BE49-F238E27FC236}">
                <a16:creationId xmlns:a16="http://schemas.microsoft.com/office/drawing/2014/main" id="{2164556D-EDA0-AFCF-B76C-3F947B676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29" y="3922706"/>
            <a:ext cx="4112210" cy="1254224"/>
          </a:xfrm>
          <a:prstGeom prst="rect">
            <a:avLst/>
          </a:prstGeom>
        </p:spPr>
      </p:pic>
      <p:graphicFrame>
        <p:nvGraphicFramePr>
          <p:cNvPr id="19" name="TextBox 9">
            <a:extLst>
              <a:ext uri="{FF2B5EF4-FFF2-40B4-BE49-F238E27FC236}">
                <a16:creationId xmlns:a16="http://schemas.microsoft.com/office/drawing/2014/main" id="{2E7AA17C-4E3A-462B-C7FE-D5E8B7E46B2A}"/>
              </a:ext>
            </a:extLst>
          </p:cNvPr>
          <p:cNvGraphicFramePr/>
          <p:nvPr>
            <p:extLst>
              <p:ext uri="{D42A27DB-BD31-4B8C-83A1-F6EECF244321}">
                <p14:modId xmlns:p14="http://schemas.microsoft.com/office/powerpoint/2010/main" val="771069420"/>
              </p:ext>
            </p:extLst>
          </p:nvPr>
        </p:nvGraphicFramePr>
        <p:xfrm>
          <a:off x="4749974" y="593941"/>
          <a:ext cx="6930961" cy="45829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0881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5D73-C73B-F96B-CE50-6B793C59558F}"/>
              </a:ext>
            </a:extLst>
          </p:cNvPr>
          <p:cNvSpPr>
            <a:spLocks noGrp="1"/>
          </p:cNvSpPr>
          <p:nvPr>
            <p:ph type="title"/>
          </p:nvPr>
        </p:nvSpPr>
        <p:spPr>
          <a:xfrm>
            <a:off x="818779" y="609599"/>
            <a:ext cx="3335488" cy="1284941"/>
          </a:xfrm>
        </p:spPr>
        <p:txBody>
          <a:bodyPr>
            <a:normAutofit/>
          </a:bodyPr>
          <a:lstStyle/>
          <a:p>
            <a:pPr algn="l"/>
            <a:br>
              <a:rPr lang="en-NO" sz="2200" dirty="0"/>
            </a:br>
            <a:r>
              <a:rPr lang="en-NO" sz="3200" dirty="0"/>
              <a:t>Trump vs. Harris</a:t>
            </a:r>
            <a:br>
              <a:rPr lang="en-NO" sz="3200" dirty="0"/>
            </a:br>
            <a:r>
              <a:rPr lang="en-NO" sz="3200" dirty="0"/>
              <a:t> </a:t>
            </a:r>
          </a:p>
        </p:txBody>
      </p:sp>
      <p:sp>
        <p:nvSpPr>
          <p:cNvPr id="11" name="Content Placeholder 10">
            <a:extLst>
              <a:ext uri="{FF2B5EF4-FFF2-40B4-BE49-F238E27FC236}">
                <a16:creationId xmlns:a16="http://schemas.microsoft.com/office/drawing/2014/main" id="{1D3494FD-110A-837C-965B-51039E445014}"/>
              </a:ext>
            </a:extLst>
          </p:cNvPr>
          <p:cNvSpPr>
            <a:spLocks noGrp="1"/>
          </p:cNvSpPr>
          <p:nvPr>
            <p:ph idx="1"/>
          </p:nvPr>
        </p:nvSpPr>
        <p:spPr>
          <a:xfrm>
            <a:off x="818779" y="2067859"/>
            <a:ext cx="3498574" cy="4032978"/>
          </a:xfrm>
        </p:spPr>
        <p:txBody>
          <a:bodyPr anchor="t">
            <a:normAutofit/>
          </a:bodyPr>
          <a:lstStyle/>
          <a:p>
            <a:pPr>
              <a:buClr>
                <a:srgbClr val="7DB11F"/>
              </a:buClr>
            </a:pPr>
            <a:r>
              <a:rPr lang="en-US" b="1" dirty="0"/>
              <a:t>Algorithmic bias; </a:t>
            </a:r>
            <a:r>
              <a:rPr lang="en-US" dirty="0"/>
              <a:t>white male vs. black female </a:t>
            </a:r>
          </a:p>
          <a:p>
            <a:pPr>
              <a:buClr>
                <a:srgbClr val="7DB11F"/>
              </a:buClr>
            </a:pPr>
            <a:r>
              <a:rPr lang="en-US" b="1" dirty="0"/>
              <a:t>A new celebrity</a:t>
            </a:r>
            <a:r>
              <a:rPr lang="en-US" dirty="0"/>
              <a:t>: lack of benchmark datasets</a:t>
            </a:r>
          </a:p>
          <a:p>
            <a:pPr>
              <a:buClr>
                <a:srgbClr val="7DB11F"/>
              </a:buClr>
            </a:pPr>
            <a:r>
              <a:rPr lang="en-US" b="1" dirty="0"/>
              <a:t>Accuracy not the point:  </a:t>
            </a:r>
            <a:r>
              <a:rPr lang="en-GB" dirty="0">
                <a:solidFill>
                  <a:schemeClr val="tx1"/>
                </a:solidFill>
                <a:effectLst/>
                <a:latin typeface="BreveText"/>
              </a:rPr>
              <a:t>ba</a:t>
            </a:r>
            <a:r>
              <a:rPr lang="en-GB" i="0" dirty="0">
                <a:solidFill>
                  <a:schemeClr val="tx1"/>
                </a:solidFill>
                <a:effectLst/>
                <a:latin typeface="BreveText"/>
              </a:rPr>
              <a:t>d Harris images/memes on purpose to emphasize the idea that she is a fraud </a:t>
            </a:r>
            <a:r>
              <a:rPr lang="en-US" dirty="0"/>
              <a:t> </a:t>
            </a:r>
          </a:p>
        </p:txBody>
      </p:sp>
      <p:cxnSp>
        <p:nvCxnSpPr>
          <p:cNvPr id="14" name="Straight Connector 13">
            <a:extLst>
              <a:ext uri="{FF2B5EF4-FFF2-40B4-BE49-F238E27FC236}">
                <a16:creationId xmlns:a16="http://schemas.microsoft.com/office/drawing/2014/main" id="{E8470FD2-B13A-4556-9D05-BC82BFE6BD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2972"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4" name="Content Placeholder 3" descr="A person with his arms around a group of people&#10;&#10;Description automatically generated">
            <a:extLst>
              <a:ext uri="{FF2B5EF4-FFF2-40B4-BE49-F238E27FC236}">
                <a16:creationId xmlns:a16="http://schemas.microsoft.com/office/drawing/2014/main" id="{C5117EBB-6096-50E2-EAD8-AC9725762049}"/>
              </a:ext>
            </a:extLst>
          </p:cNvPr>
          <p:cNvPicPr>
            <a:picLocks noChangeAspect="1"/>
          </p:cNvPicPr>
          <p:nvPr/>
        </p:nvPicPr>
        <p:blipFill>
          <a:blip r:embed="rId4"/>
          <a:stretch>
            <a:fillRect/>
          </a:stretch>
        </p:blipFill>
        <p:spPr>
          <a:xfrm>
            <a:off x="5158942" y="907472"/>
            <a:ext cx="2812851" cy="1575196"/>
          </a:xfrm>
          <a:prstGeom prst="rect">
            <a:avLst/>
          </a:prstGeom>
        </p:spPr>
      </p:pic>
      <p:pic>
        <p:nvPicPr>
          <p:cNvPr id="7" name="Picture 6" descr="A person in a red uniform&#10;&#10;Description automatically generated">
            <a:extLst>
              <a:ext uri="{FF2B5EF4-FFF2-40B4-BE49-F238E27FC236}">
                <a16:creationId xmlns:a16="http://schemas.microsoft.com/office/drawing/2014/main" id="{55AB10EB-AC89-6E7C-248B-EA7355862A27}"/>
              </a:ext>
            </a:extLst>
          </p:cNvPr>
          <p:cNvPicPr>
            <a:picLocks noChangeAspect="1"/>
          </p:cNvPicPr>
          <p:nvPr/>
        </p:nvPicPr>
        <p:blipFill>
          <a:blip r:embed="rId5"/>
          <a:stretch>
            <a:fillRect/>
          </a:stretch>
        </p:blipFill>
        <p:spPr>
          <a:xfrm>
            <a:off x="8942225" y="664840"/>
            <a:ext cx="2743200" cy="2057400"/>
          </a:xfrm>
          <a:prstGeom prst="rect">
            <a:avLst/>
          </a:prstGeom>
        </p:spPr>
      </p:pic>
      <p:cxnSp>
        <p:nvCxnSpPr>
          <p:cNvPr id="16" name="Straight Connector 15">
            <a:extLst>
              <a:ext uri="{FF2B5EF4-FFF2-40B4-BE49-F238E27FC236}">
                <a16:creationId xmlns:a16="http://schemas.microsoft.com/office/drawing/2014/main" id="{83DCF570-5FFA-4422-B8A3-C28A303EF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94479" y="3429000"/>
            <a:ext cx="7498080" cy="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Picture 4" descr="A person in a suit and tie with a person in a hat and microphone&#10;&#10;Description automatically generated">
            <a:extLst>
              <a:ext uri="{FF2B5EF4-FFF2-40B4-BE49-F238E27FC236}">
                <a16:creationId xmlns:a16="http://schemas.microsoft.com/office/drawing/2014/main" id="{3DD25C08-9B69-FEE4-CCA2-F71F1BA4B97C}"/>
              </a:ext>
            </a:extLst>
          </p:cNvPr>
          <p:cNvPicPr>
            <a:picLocks noChangeAspect="1"/>
          </p:cNvPicPr>
          <p:nvPr/>
        </p:nvPicPr>
        <p:blipFill>
          <a:blip r:embed="rId6"/>
          <a:stretch>
            <a:fillRect/>
          </a:stretch>
        </p:blipFill>
        <p:spPr>
          <a:xfrm>
            <a:off x="5193188" y="4246969"/>
            <a:ext cx="2785868" cy="1853868"/>
          </a:xfrm>
          <a:prstGeom prst="rect">
            <a:avLst/>
          </a:prstGeom>
        </p:spPr>
      </p:pic>
      <p:cxnSp>
        <p:nvCxnSpPr>
          <p:cNvPr id="18" name="Straight Connector 17">
            <a:extLst>
              <a:ext uri="{FF2B5EF4-FFF2-40B4-BE49-F238E27FC236}">
                <a16:creationId xmlns:a16="http://schemas.microsoft.com/office/drawing/2014/main" id="{8E32D90B-5FD5-41C6-B6BA-4C814B307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43519"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6" name="Picture 5" descr="A person and person looking at a magazine&#10;&#10;Description automatically generated">
            <a:extLst>
              <a:ext uri="{FF2B5EF4-FFF2-40B4-BE49-F238E27FC236}">
                <a16:creationId xmlns:a16="http://schemas.microsoft.com/office/drawing/2014/main" id="{72B95A7F-1569-A079-B4E9-6A489F233631}"/>
              </a:ext>
            </a:extLst>
          </p:cNvPr>
          <p:cNvPicPr>
            <a:picLocks noChangeAspect="1"/>
          </p:cNvPicPr>
          <p:nvPr/>
        </p:nvPicPr>
        <p:blipFill>
          <a:blip r:embed="rId7"/>
          <a:stretch>
            <a:fillRect/>
          </a:stretch>
        </p:blipFill>
        <p:spPr>
          <a:xfrm>
            <a:off x="8942225" y="4147939"/>
            <a:ext cx="2743198" cy="2029966"/>
          </a:xfrm>
          <a:prstGeom prst="rect">
            <a:avLst/>
          </a:prstGeom>
        </p:spPr>
      </p:pic>
    </p:spTree>
    <p:extLst>
      <p:ext uri="{BB962C8B-B14F-4D97-AF65-F5344CB8AC3E}">
        <p14:creationId xmlns:p14="http://schemas.microsoft.com/office/powerpoint/2010/main" val="3134084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01FA-D96A-E8A0-C3ED-AF033A699275}"/>
              </a:ext>
            </a:extLst>
          </p:cNvPr>
          <p:cNvSpPr>
            <a:spLocks noGrp="1"/>
          </p:cNvSpPr>
          <p:nvPr>
            <p:ph type="title"/>
          </p:nvPr>
        </p:nvSpPr>
        <p:spPr/>
        <p:txBody>
          <a:bodyPr/>
          <a:lstStyle/>
          <a:p>
            <a:r>
              <a:rPr lang="en-NO" dirty="0"/>
              <a:t>Authenticity – why does it matter?</a:t>
            </a:r>
          </a:p>
        </p:txBody>
      </p:sp>
      <p:sp>
        <p:nvSpPr>
          <p:cNvPr id="3" name="Content Placeholder 2">
            <a:extLst>
              <a:ext uri="{FF2B5EF4-FFF2-40B4-BE49-F238E27FC236}">
                <a16:creationId xmlns:a16="http://schemas.microsoft.com/office/drawing/2014/main" id="{75E1542E-A014-73F1-3313-9E5D4E8A6FAD}"/>
              </a:ext>
            </a:extLst>
          </p:cNvPr>
          <p:cNvSpPr>
            <a:spLocks noGrp="1"/>
          </p:cNvSpPr>
          <p:nvPr>
            <p:ph idx="1"/>
          </p:nvPr>
        </p:nvSpPr>
        <p:spPr/>
        <p:txBody>
          <a:bodyPr>
            <a:normAutofit/>
          </a:bodyPr>
          <a:lstStyle/>
          <a:p>
            <a:pPr marL="494100" indent="-457200">
              <a:buAutoNum type="arabicPeriod"/>
            </a:pPr>
            <a:r>
              <a:rPr lang="en-GB" dirty="0">
                <a:solidFill>
                  <a:schemeClr val="tx1"/>
                </a:solidFill>
                <a:effectLst/>
                <a:latin typeface="BreveText"/>
              </a:rPr>
              <a:t>Performance matters in media-centred politics because a majority of voters is not </a:t>
            </a:r>
            <a:r>
              <a:rPr lang="en-GB" u="sng" dirty="0">
                <a:solidFill>
                  <a:schemeClr val="tx1"/>
                </a:solidFill>
                <a:effectLst/>
                <a:latin typeface="BreveText"/>
              </a:rPr>
              <a:t>that </a:t>
            </a:r>
            <a:r>
              <a:rPr lang="en-GB" dirty="0">
                <a:solidFill>
                  <a:schemeClr val="tx1"/>
                </a:solidFill>
                <a:effectLst/>
                <a:latin typeface="BreveText"/>
              </a:rPr>
              <a:t>interested in politics. </a:t>
            </a:r>
          </a:p>
          <a:p>
            <a:pPr marL="494100" indent="-457200">
              <a:buAutoNum type="arabicPeriod"/>
            </a:pPr>
            <a:r>
              <a:rPr lang="en-GB" dirty="0">
                <a:solidFill>
                  <a:schemeClr val="tx1"/>
                </a:solidFill>
                <a:effectLst/>
                <a:latin typeface="BreveText"/>
              </a:rPr>
              <a:t>Authentic performances promises trustworthiness and makes it possible for voters to connect with the candidate.  </a:t>
            </a:r>
          </a:p>
          <a:p>
            <a:pPr marL="494100" indent="-457200">
              <a:buAutoNum type="arabicPeriod"/>
            </a:pPr>
            <a:r>
              <a:rPr lang="en-GB" dirty="0">
                <a:solidFill>
                  <a:schemeClr val="tx1"/>
                </a:solidFill>
                <a:effectLst/>
                <a:latin typeface="BreveText"/>
              </a:rPr>
              <a:t>Authenticity is a currency in which strengthens the political message (I know this, because I grew up in a middleclass family etc.)</a:t>
            </a:r>
          </a:p>
          <a:p>
            <a:pPr marL="494100" indent="-457200">
              <a:buAutoNum type="arabicPeriod"/>
            </a:pPr>
            <a:r>
              <a:rPr lang="en-GB" dirty="0">
                <a:solidFill>
                  <a:schemeClr val="tx1"/>
                </a:solidFill>
                <a:effectLst/>
                <a:latin typeface="BreveText"/>
              </a:rPr>
              <a:t>Being real is a normative value in society, as a counter-value to professionalized campaigns, as well as AI and everything fake.   </a:t>
            </a:r>
          </a:p>
        </p:txBody>
      </p:sp>
    </p:spTree>
    <p:extLst>
      <p:ext uri="{BB962C8B-B14F-4D97-AF65-F5344CB8AC3E}">
        <p14:creationId xmlns:p14="http://schemas.microsoft.com/office/powerpoint/2010/main" val="26846627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6" descr="Et bilde som inneholder Nettsted&#10;&#10;Automatisk generert beskrivelse">
            <a:extLst>
              <a:ext uri="{FF2B5EF4-FFF2-40B4-BE49-F238E27FC236}">
                <a16:creationId xmlns:a16="http://schemas.microsoft.com/office/drawing/2014/main" id="{8316388F-2D8D-62E6-E84D-7F846B28AD6F}"/>
              </a:ext>
            </a:extLst>
          </p:cNvPr>
          <p:cNvPicPr>
            <a:picLocks noChangeAspect="1"/>
          </p:cNvPicPr>
          <p:nvPr/>
        </p:nvPicPr>
        <p:blipFill rotWithShape="1">
          <a:blip r:embed="rId3"/>
          <a:srcRect t="17294" b="6692"/>
          <a:stretch/>
        </p:blipFill>
        <p:spPr>
          <a:xfrm>
            <a:off x="-205283" y="-1"/>
            <a:ext cx="12191979" cy="6857990"/>
          </a:xfrm>
          <a:prstGeom prst="rect">
            <a:avLst/>
          </a:prstGeom>
          <a:noFill/>
        </p:spPr>
      </p:pic>
      <p:sp>
        <p:nvSpPr>
          <p:cNvPr id="9"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normAutofit/>
          </a:bodyPr>
          <a:lstStyle/>
          <a:p>
            <a:pPr>
              <a:spcAft>
                <a:spcPts val="600"/>
              </a:spcAft>
            </a:pPr>
            <a:fld id="{BA6B5C45-1572-4105-9A9A-C2F395AD3F8A}" type="datetime1">
              <a:rPr lang="en-US" smtClean="0">
                <a:effectLst>
                  <a:outerShdw blurRad="38100" dist="38100" dir="2700000" algn="tl">
                    <a:srgbClr val="000000">
                      <a:alpha val="43137"/>
                    </a:srgbClr>
                  </a:outerShdw>
                </a:effectLst>
              </a:rPr>
              <a:pPr>
                <a:spcAft>
                  <a:spcPts val="600"/>
                </a:spcAft>
              </a:pPr>
              <a:t>10/2/24</a:t>
            </a:fld>
            <a:endParaRPr lang="en-US">
              <a:effectLst>
                <a:outerShdw blurRad="38100" dist="38100" dir="2700000" algn="tl">
                  <a:srgbClr val="000000">
                    <a:alpha val="43137"/>
                  </a:srgbClr>
                </a:outerShdw>
              </a:effectLst>
            </a:endParaRPr>
          </a:p>
        </p:txBody>
      </p:sp>
      <p:sp>
        <p:nvSpPr>
          <p:cNvPr id="11"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normAutofit/>
          </a:bodyPr>
          <a:lstStyle/>
          <a:p>
            <a:pPr>
              <a:spcAft>
                <a:spcPts val="600"/>
              </a:spcAft>
            </a:pPr>
            <a:r>
              <a:rPr lang="en-US">
                <a:effectLst>
                  <a:outerShdw blurRad="38100" dist="38100" dir="2700000" algn="tl">
                    <a:srgbClr val="000000">
                      <a:alpha val="43137"/>
                    </a:srgbClr>
                  </a:outerShdw>
                </a:effectLst>
              </a:rPr>
              <a:t>Sample Footer Text</a:t>
            </a:r>
          </a:p>
        </p:txBody>
      </p:sp>
      <p:sp>
        <p:nvSpPr>
          <p:cNvPr id="13"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normAutofit/>
          </a:bodyPr>
          <a:lstStyle/>
          <a:p>
            <a:pPr>
              <a:spcAft>
                <a:spcPts val="600"/>
              </a:spcAft>
            </a:pPr>
            <a:fld id="{5E84AC6A-A0EF-437B-BCEE-4772B0214A58}" type="slidenum">
              <a:rPr lang="en-US" smtClean="0">
                <a:effectLst>
                  <a:outerShdw blurRad="38100" dist="38100" dir="2700000" algn="tl">
                    <a:srgbClr val="000000">
                      <a:alpha val="43137"/>
                    </a:srgbClr>
                  </a:outerShdw>
                </a:effectLst>
              </a:rPr>
              <a:pPr>
                <a:spcAft>
                  <a:spcPts val="600"/>
                </a:spcAft>
              </a:pPr>
              <a:t>7</a:t>
            </a:fld>
            <a:endParaRPr lang="en-US">
              <a:effectLst>
                <a:outerShdw blurRad="38100" dist="38100" dir="2700000" algn="tl">
                  <a:srgbClr val="000000">
                    <a:alpha val="43137"/>
                  </a:srgbClr>
                </a:outerShdw>
              </a:effectLst>
            </a:endParaRPr>
          </a:p>
        </p:txBody>
      </p:sp>
      <p:pic>
        <p:nvPicPr>
          <p:cNvPr id="3" name="Picture 2" descr="A sign on a building&#10;&#10;Description automatically generated">
            <a:extLst>
              <a:ext uri="{FF2B5EF4-FFF2-40B4-BE49-F238E27FC236}">
                <a16:creationId xmlns:a16="http://schemas.microsoft.com/office/drawing/2014/main" id="{939642DB-759C-3378-B75E-FC37317CB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315199" y="-228592"/>
            <a:ext cx="4876778" cy="3657585"/>
          </a:xfrm>
          <a:prstGeom prst="rect">
            <a:avLst/>
          </a:prstGeom>
        </p:spPr>
      </p:pic>
      <p:pic>
        <p:nvPicPr>
          <p:cNvPr id="4" name="Picture 3">
            <a:extLst>
              <a:ext uri="{FF2B5EF4-FFF2-40B4-BE49-F238E27FC236}">
                <a16:creationId xmlns:a16="http://schemas.microsoft.com/office/drawing/2014/main" id="{DBEE30D5-F356-C4EE-3E32-2AA288D9E1A6}"/>
              </a:ext>
            </a:extLst>
          </p:cNvPr>
          <p:cNvPicPr>
            <a:picLocks noChangeAspect="1"/>
          </p:cNvPicPr>
          <p:nvPr/>
        </p:nvPicPr>
        <p:blipFill>
          <a:blip r:embed="rId5"/>
          <a:stretch>
            <a:fillRect/>
          </a:stretch>
        </p:blipFill>
        <p:spPr>
          <a:xfrm>
            <a:off x="-124691" y="-259765"/>
            <a:ext cx="3602182" cy="2017223"/>
          </a:xfrm>
          <a:prstGeom prst="rect">
            <a:avLst/>
          </a:prstGeom>
        </p:spPr>
      </p:pic>
    </p:spTree>
    <p:extLst>
      <p:ext uri="{BB962C8B-B14F-4D97-AF65-F5344CB8AC3E}">
        <p14:creationId xmlns:p14="http://schemas.microsoft.com/office/powerpoint/2010/main" val="185450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BF81-9D24-A6F7-A4B9-E8E39A572929}"/>
              </a:ext>
            </a:extLst>
          </p:cNvPr>
          <p:cNvSpPr>
            <a:spLocks noGrp="1"/>
          </p:cNvSpPr>
          <p:nvPr>
            <p:ph type="title"/>
          </p:nvPr>
        </p:nvSpPr>
        <p:spPr>
          <a:xfrm>
            <a:off x="838200" y="576491"/>
            <a:ext cx="4276541" cy="5705015"/>
          </a:xfrm>
        </p:spPr>
        <p:txBody>
          <a:bodyPr anchor="ctr">
            <a:normAutofit/>
          </a:bodyPr>
          <a:lstStyle/>
          <a:p>
            <a:r>
              <a:rPr lang="en-GB" sz="5200" dirty="0"/>
              <a:t>7 performative strategies </a:t>
            </a:r>
          </a:p>
        </p:txBody>
      </p:sp>
      <p:graphicFrame>
        <p:nvGraphicFramePr>
          <p:cNvPr id="22" name="Content Placeholder 2">
            <a:extLst>
              <a:ext uri="{FF2B5EF4-FFF2-40B4-BE49-F238E27FC236}">
                <a16:creationId xmlns:a16="http://schemas.microsoft.com/office/drawing/2014/main" id="{869C2653-842B-3656-DD19-B3BE2274B47E}"/>
              </a:ext>
            </a:extLst>
          </p:cNvPr>
          <p:cNvGraphicFramePr>
            <a:graphicFrameLocks noGrp="1"/>
          </p:cNvGraphicFramePr>
          <p:nvPr>
            <p:ph idx="1"/>
          </p:nvPr>
        </p:nvGraphicFramePr>
        <p:xfrm>
          <a:off x="6147621" y="576492"/>
          <a:ext cx="5400858" cy="570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802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76B1C-B319-1C5D-5BA5-CFCC02129C1C}"/>
              </a:ext>
            </a:extLst>
          </p:cNvPr>
          <p:cNvSpPr>
            <a:spLocks noGrp="1"/>
          </p:cNvSpPr>
          <p:nvPr>
            <p:ph type="title"/>
          </p:nvPr>
        </p:nvSpPr>
        <p:spPr>
          <a:xfrm>
            <a:off x="1375982" y="4995172"/>
            <a:ext cx="9440034" cy="1088336"/>
          </a:xfrm>
        </p:spPr>
        <p:txBody>
          <a:bodyPr vert="horz" lIns="91440" tIns="45720" rIns="91440" bIns="45720" rtlCol="0" anchor="b">
            <a:normAutofit/>
          </a:bodyPr>
          <a:lstStyle/>
          <a:p>
            <a:r>
              <a:rPr lang="en-US" sz="4800" dirty="0"/>
              <a:t>Trump- the authentic outsider </a:t>
            </a:r>
          </a:p>
        </p:txBody>
      </p:sp>
      <p:pic>
        <p:nvPicPr>
          <p:cNvPr id="32" name="Picture 31">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4" name="Picture 3">
            <a:extLst>
              <a:ext uri="{FF2B5EF4-FFF2-40B4-BE49-F238E27FC236}">
                <a16:creationId xmlns:a16="http://schemas.microsoft.com/office/drawing/2014/main" id="{7F780598-060F-E963-A6EA-2A71BF84AD35}"/>
              </a:ext>
            </a:extLst>
          </p:cNvPr>
          <p:cNvPicPr>
            <a:picLocks noChangeAspect="1"/>
          </p:cNvPicPr>
          <p:nvPr/>
        </p:nvPicPr>
        <p:blipFill>
          <a:blip r:embed="rId4"/>
          <a:srcRect t="26690" r="-1" b="11801"/>
          <a:stretch/>
        </p:blipFill>
        <p:spPr>
          <a:xfrm>
            <a:off x="-1" y="-1"/>
            <a:ext cx="12198915" cy="4220682"/>
          </a:xfrm>
          <a:prstGeom prst="rect">
            <a:avLst/>
          </a:prstGeom>
        </p:spPr>
      </p:pic>
    </p:spTree>
    <p:extLst>
      <p:ext uri="{BB962C8B-B14F-4D97-AF65-F5344CB8AC3E}">
        <p14:creationId xmlns:p14="http://schemas.microsoft.com/office/powerpoint/2010/main" val="3463861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wellVTI">
  <a:themeElements>
    <a:clrScheme name="AnalogousFromDarkSeedLeftStep">
      <a:dk1>
        <a:srgbClr val="000000"/>
      </a:dk1>
      <a:lt1>
        <a:srgbClr val="FFFFFF"/>
      </a:lt1>
      <a:dk2>
        <a:srgbClr val="273B21"/>
      </a:dk2>
      <a:lt2>
        <a:srgbClr val="E8E2E2"/>
      </a:lt2>
      <a:accent1>
        <a:srgbClr val="45AFB0"/>
      </a:accent1>
      <a:accent2>
        <a:srgbClr val="3BB181"/>
      </a:accent2>
      <a:accent3>
        <a:srgbClr val="48B75C"/>
      </a:accent3>
      <a:accent4>
        <a:srgbClr val="57B13B"/>
      </a:accent4>
      <a:accent5>
        <a:srgbClr val="89AD44"/>
      </a:accent5>
      <a:accent6>
        <a:srgbClr val="ACA439"/>
      </a:accent6>
      <a:hlink>
        <a:srgbClr val="5D8E2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SlateVTI">
  <a:themeElements>
    <a:clrScheme name="AnalogousFromRegularSeedRightStep">
      <a:dk1>
        <a:srgbClr val="000000"/>
      </a:dk1>
      <a:lt1>
        <a:srgbClr val="FFFFFF"/>
      </a:lt1>
      <a:dk2>
        <a:srgbClr val="2F1B2F"/>
      </a:dk2>
      <a:lt2>
        <a:srgbClr val="F1F0F3"/>
      </a:lt2>
      <a:accent1>
        <a:srgbClr val="7DB11F"/>
      </a:accent1>
      <a:accent2>
        <a:srgbClr val="39B814"/>
      </a:accent2>
      <a:accent3>
        <a:srgbClr val="20B73D"/>
      </a:accent3>
      <a:accent4>
        <a:srgbClr val="14B576"/>
      </a:accent4>
      <a:accent5>
        <a:srgbClr val="20B2B6"/>
      </a:accent5>
      <a:accent6>
        <a:srgbClr val="1781D5"/>
      </a:accent6>
      <a:hlink>
        <a:srgbClr val="7D55C6"/>
      </a:hlink>
      <a:folHlink>
        <a:srgbClr val="7F7F7F"/>
      </a:folHlink>
    </a:clrScheme>
    <a:fontScheme name="Slate">
      <a:majorFont>
        <a:latin typeface="Georgia Pro"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Dubai"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Template>office theme</Template>
  <TotalTime>18096</TotalTime>
  <Words>950</Words>
  <Application>Microsoft Macintosh PowerPoint</Application>
  <PresentationFormat>Widescreen</PresentationFormat>
  <Paragraphs>85</Paragraphs>
  <Slides>14</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BreveText</vt:lpstr>
      <vt:lpstr>Calibri</vt:lpstr>
      <vt:lpstr>cnn_sans_display</vt:lpstr>
      <vt:lpstr>Dubai</vt:lpstr>
      <vt:lpstr>Georgia Pro</vt:lpstr>
      <vt:lpstr>Gill Sans</vt:lpstr>
      <vt:lpstr>Gill Sans Light</vt:lpstr>
      <vt:lpstr>Gill Sans Ultra Bold</vt:lpstr>
      <vt:lpstr>Helvetica</vt:lpstr>
      <vt:lpstr>Neue Haas Grotesk Text Pro</vt:lpstr>
      <vt:lpstr>Wingdings</vt:lpstr>
      <vt:lpstr>Wingdings 2</vt:lpstr>
      <vt:lpstr>SwellVTI</vt:lpstr>
      <vt:lpstr>SlateVTI</vt:lpstr>
      <vt:lpstr>AI, Authenticity and  the Trump/Harris Pheonmena </vt:lpstr>
      <vt:lpstr>Talk outline </vt:lpstr>
      <vt:lpstr>AI – a threat to democracy?   </vt:lpstr>
      <vt:lpstr>PowerPoint Presentation</vt:lpstr>
      <vt:lpstr> Trump vs. Harris  </vt:lpstr>
      <vt:lpstr>Authenticity – why does it matter?</vt:lpstr>
      <vt:lpstr>PowerPoint Presentation</vt:lpstr>
      <vt:lpstr>7 performative strategies </vt:lpstr>
      <vt:lpstr>Trump- the authentic outsider </vt:lpstr>
      <vt:lpstr>Trump’s authenticity </vt:lpstr>
      <vt:lpstr>Harris  - the first  authentic female candidate? </vt:lpstr>
      <vt:lpstr>Harris’ authenticity </vt:lpstr>
      <vt:lpstr>   TAKE AWAY POINTS   AI is a mirror of our history, reflecting backwards. Impact on elections seems (so far) overblown.   But: Every new media technology shakes up trust relations and involves a renegotiation the 'authenticity contract’.   Trump was the authentic outsider in 2016, helped by Twitter.   Harris has an element of fresh authenticity, helped by TikTok          </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Gunn Enli</cp:lastModifiedBy>
  <cp:revision>17</cp:revision>
  <dcterms:created xsi:type="dcterms:W3CDTF">2013-07-15T20:26:40Z</dcterms:created>
  <dcterms:modified xsi:type="dcterms:W3CDTF">2024-10-02T15:38:49Z</dcterms:modified>
</cp:coreProperties>
</file>