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51" r:id="rId2"/>
    <p:sldId id="357" r:id="rId3"/>
    <p:sldId id="258" r:id="rId4"/>
    <p:sldId id="257" r:id="rId5"/>
    <p:sldId id="350" r:id="rId6"/>
    <p:sldId id="358" r:id="rId7"/>
    <p:sldId id="349" r:id="rId8"/>
    <p:sldId id="256" r:id="rId9"/>
    <p:sldId id="325" r:id="rId10"/>
    <p:sldId id="345" r:id="rId11"/>
    <p:sldId id="344" r:id="rId12"/>
    <p:sldId id="352" r:id="rId13"/>
    <p:sldId id="353" r:id="rId14"/>
    <p:sldId id="354" r:id="rId15"/>
    <p:sldId id="355" r:id="rId16"/>
    <p:sldId id="356" r:id="rId17"/>
    <p:sldId id="346" r:id="rId18"/>
    <p:sldId id="347" r:id="rId19"/>
    <p:sldId id="359" r:id="rId20"/>
    <p:sldId id="34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72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3" autoAdjust="0"/>
    <p:restoredTop sz="94660"/>
  </p:normalViewPr>
  <p:slideViewPr>
    <p:cSldViewPr snapToGrid="0">
      <p:cViewPr varScale="1">
        <p:scale>
          <a:sx n="89" d="100"/>
          <a:sy n="89" d="100"/>
        </p:scale>
        <p:origin x="64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F02487-E47B-4416-8630-D65E3AFCF7FE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4E33D0-AE1D-4513-9745-A982208AC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688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4E33D0-AE1D-4513-9745-A982208AC0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209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431B6-027D-AF75-3156-FD57C50E1A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65CA87-0199-76C5-D44C-506DFF3CE1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56ECFA-EBBF-6A6A-F5AA-C99E49CE1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6036C-3D13-45F8-AEDC-03892C72EBA0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F6D4D5-0D94-1246-9C2C-EFD98CF6E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EBAFB7-AA0B-239C-AA6C-D87EAFA4E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CD69C-3578-454C-A625-0823E5EA4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086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3698B-9BE0-5453-1991-0210F3A82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C7ADAF-810A-4180-51BC-E3ABD042EC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7CEA7D-3F82-53E1-4E97-FD00C677C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6036C-3D13-45F8-AEDC-03892C72EBA0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67FE07-2A58-EBB8-AC40-BA3228FB0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C18335-AD2F-D535-BC2E-EFF94E88C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CD69C-3578-454C-A625-0823E5EA4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219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5A3579-D649-998C-79AA-7F4F0CE5B0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C43292-4EB9-0ABF-2BA9-1405C0174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7A5FC-0C96-D68E-D1FE-ED750FB2D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6036C-3D13-45F8-AEDC-03892C72EBA0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6BB95-CA2C-762A-4C2C-88F2D7D29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48B3A0-D80D-0FAE-B790-6A6E85ACE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CD69C-3578-454C-A625-0823E5EA4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392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8B205-4C27-9901-67CF-02AF42BE0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D65D7-68AF-0007-C11A-C4B6B06105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154B9-4508-D743-89C0-FA7ADCD5E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6036C-3D13-45F8-AEDC-03892C72EBA0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F29210-8C2E-9446-055F-1388C4404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445B6B-F255-8668-847B-B724C2CD2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CD69C-3578-454C-A625-0823E5EA4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638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CE29F-526B-3A97-7DF5-9F7C53E2B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33F64D-6FC5-2C27-95AA-7848A2B77B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EFE8A-6036-1E38-526B-00BC6B1E8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6036C-3D13-45F8-AEDC-03892C72EBA0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04BB3-FE31-C0ED-3F83-BE00EE8F8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1AA9C2-14EA-2281-7E2D-AFC5ABB1B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CD69C-3578-454C-A625-0823E5EA4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2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AC279-1988-7385-B8AD-22010DE38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24178-13A6-CE8E-BA30-C4BC4B78B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30C471-C4BA-D195-94E8-A4EF380DB8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21F69C-ABBA-A116-1C3F-830A805D3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6036C-3D13-45F8-AEDC-03892C72EBA0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A38C4B-1DFD-752F-70ED-733E12F09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A22C2F-860B-48A6-D661-B563F0D04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CD69C-3578-454C-A625-0823E5EA4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296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65BE7-E91E-5253-AD9F-8E3D4A0E6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CB2D27-60EA-811D-9825-57CB03E375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A7F78F-A111-0B63-4548-2CCBC666C0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9475B9-2DD3-36BB-7887-72711EF96D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AE644B-D27E-46C0-BC11-C1492FE9B7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9D9089-1D31-F790-AEAA-EDE7AFDAD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6036C-3D13-45F8-AEDC-03892C72EBA0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803D62-891C-22CD-B29A-8CC9B037D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CA77EC-1BD7-9734-12A2-54244D507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CD69C-3578-454C-A625-0823E5EA4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705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99D1B-7893-A3BC-101A-400144C83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6A7DA3-4D32-5E1D-A831-F54F6C175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6036C-3D13-45F8-AEDC-03892C72EBA0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D15DA6-8A60-F082-B190-020804A44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0B6558-CF18-CBA1-277B-49BB68369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CD69C-3578-454C-A625-0823E5EA4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80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3CA174-48DE-727C-6F3E-62EC70B44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6036C-3D13-45F8-AEDC-03892C72EBA0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030C81-D929-EB96-424D-EFAFD89A4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A0B2F4-3D56-CA8B-C2B6-239908F4E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CD69C-3578-454C-A625-0823E5EA4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03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3BEBF-0018-A801-8B89-F9AA46761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81AEA4-1C64-F7FB-7AAE-CE328E260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7C1C9-5352-AFE9-4355-FD3FCC9AB5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70A47D-E7B4-B947-59E7-8520E43B3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6036C-3D13-45F8-AEDC-03892C72EBA0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595AF0-BF17-3597-AEAC-D2CF49786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EC5C86-1A08-E8C1-9171-259C07A20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CD69C-3578-454C-A625-0823E5EA4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84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0C2C4-50A2-B086-B5AA-ABBCB5FE0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F9745E-EF50-60DB-01DE-6C042A88A4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F4D778-442F-E2D9-54A0-2B7B3DFAB6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9EC2A-5029-312E-3041-103CFC15C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6036C-3D13-45F8-AEDC-03892C72EBA0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65A26C-E560-301F-F519-6DEBEA024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1F9BCD-AE34-CA5F-1BAE-1AF000C5B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CD69C-3578-454C-A625-0823E5EA4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118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1CD235-7EF1-8669-8AAC-F4499B40F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0975D0-20C9-8DC3-F1A5-2D402763B2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702889-870A-D943-CBE0-307CF3147B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B6036C-3D13-45F8-AEDC-03892C72EBA0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753861-D6C9-6F1F-16A2-CA6603E4DC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E9391-B65E-EF44-6D48-11A89881B8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C4CD69C-3578-454C-A625-0823E5EA4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34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s.uchicago.edu/ucp/books/book/chicago/H/bo27400568.html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ress.uchicago.edu/ucp/books/author/M/M/au5158965.html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olorbrewer2.org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urbanresearchmaps.org/plurality/blockmaps.ht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ostgis.net/workshops/postgis-intro/spatial_relationships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explorer.audubon.org/" TargetMode="External"/><Relationship Id="rId3" Type="http://schemas.openxmlformats.org/officeDocument/2006/relationships/hyperlink" Target="https://www.urbanresearchmaps.org/nycrcv2021/" TargetMode="External"/><Relationship Id="rId7" Type="http://schemas.openxmlformats.org/officeDocument/2006/relationships/hyperlink" Target="https://ncdp.columbia.edu/us-natural-hazards-index/" TargetMode="External"/><Relationship Id="rId2" Type="http://schemas.openxmlformats.org/officeDocument/2006/relationships/hyperlink" Target="https://newyork.redistrictingandyou.org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nyc.maps.arcgis.com/apps/dashboards/7d3e668dfcdd4bce93275dae44fcd3dd" TargetMode="External"/><Relationship Id="rId5" Type="http://schemas.openxmlformats.org/officeDocument/2006/relationships/hyperlink" Target="https://psur.cce.cornell.edu/Maps.aspx" TargetMode="External"/><Relationship Id="rId4" Type="http://schemas.openxmlformats.org/officeDocument/2006/relationships/hyperlink" Target="https://www.longislandzoningatlas.org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understandinggraphics.com/wp-content/uploads/2010/01/retinal-variables.png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lanning.org/lbcs/standards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re77.com/posts/90771/A-Great-Example-of-Better-Data-Visualization-This-Voting-Map-GIF" TargetMode="Externa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reddit.com/r/MapPorn/comments/sjt7v9/land_area_vs_population_for_us_presidential/?rdt=41743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ec.ny.gov/environmental-protection/pesticides/pesticide-reporting-law/annual-report-data/prl-reports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563702-C5A3-29F6-2667-3F955A595635}"/>
              </a:ext>
            </a:extLst>
          </p:cNvPr>
          <p:cNvSpPr txBox="1"/>
          <p:nvPr/>
        </p:nvSpPr>
        <p:spPr>
          <a:xfrm>
            <a:off x="345835" y="438599"/>
            <a:ext cx="1830334" cy="920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2400"/>
              </a:spcBef>
            </a:pPr>
            <a:r>
              <a:rPr lang="en-US" sz="2400" b="1" dirty="0">
                <a:latin typeface="Aptos Narrow" panose="020B0004020202020204" pitchFamily="34" charset="0"/>
              </a:rPr>
              <a:t>Spatial data formats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191E0-DD0F-4780-03BD-38FC63419CB6}"/>
              </a:ext>
            </a:extLst>
          </p:cNvPr>
          <p:cNvSpPr txBox="1"/>
          <p:nvPr/>
        </p:nvSpPr>
        <p:spPr>
          <a:xfrm>
            <a:off x="3460190" y="438599"/>
            <a:ext cx="966051" cy="395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2400"/>
              </a:spcBef>
            </a:pPr>
            <a:r>
              <a:rPr lang="en-US" b="1" dirty="0">
                <a:latin typeface="Aptos Narrow" panose="020B0004020202020204" pitchFamily="34" charset="0"/>
              </a:rPr>
              <a:t>VECTOR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EF7F71-2149-726F-BBF0-887AF37D6E07}"/>
              </a:ext>
            </a:extLst>
          </p:cNvPr>
          <p:cNvSpPr txBox="1"/>
          <p:nvPr/>
        </p:nvSpPr>
        <p:spPr>
          <a:xfrm>
            <a:off x="8377406" y="438599"/>
            <a:ext cx="966051" cy="395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2400"/>
              </a:spcBef>
            </a:pPr>
            <a:r>
              <a:rPr lang="en-US" b="1" dirty="0">
                <a:latin typeface="Aptos Narrow" panose="020B0004020202020204" pitchFamily="34" charset="0"/>
              </a:rPr>
              <a:t>RASTER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DD4D2B-EC8D-8DF6-96D8-8DEDB1339B11}"/>
              </a:ext>
            </a:extLst>
          </p:cNvPr>
          <p:cNvSpPr txBox="1"/>
          <p:nvPr/>
        </p:nvSpPr>
        <p:spPr>
          <a:xfrm>
            <a:off x="2722482" y="791238"/>
            <a:ext cx="2441466" cy="395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2400"/>
              </a:spcBef>
            </a:pPr>
            <a:r>
              <a:rPr lang="en-US" b="1" dirty="0">
                <a:latin typeface="Aptos Narrow" panose="020B0004020202020204" pitchFamily="34" charset="0"/>
              </a:rPr>
              <a:t>Points, Lines, Polygons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75903D-267C-61CC-5B75-79FC3F1756A5}"/>
              </a:ext>
            </a:extLst>
          </p:cNvPr>
          <p:cNvSpPr txBox="1"/>
          <p:nvPr/>
        </p:nvSpPr>
        <p:spPr>
          <a:xfrm>
            <a:off x="7338989" y="833772"/>
            <a:ext cx="3030354" cy="395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2400"/>
              </a:spcBef>
            </a:pPr>
            <a:r>
              <a:rPr lang="en-US" b="1" dirty="0">
                <a:latin typeface="Aptos Narrow" panose="020B0004020202020204" pitchFamily="34" charset="0"/>
              </a:rPr>
              <a:t>Continuous gridded surface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13462D-5CA4-07F0-5298-9F002C78A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482" y="1316319"/>
            <a:ext cx="2476627" cy="52072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1915AA-AC44-DDAB-541F-A953A7B51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066" y="1316319"/>
            <a:ext cx="2829071" cy="43340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2FB0D1-CB73-9D72-894F-10A4EED6C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8038" y="1316319"/>
            <a:ext cx="2805257" cy="33053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B4D8B04-903C-48C2-EFF0-78C3A2C0ED37}"/>
              </a:ext>
            </a:extLst>
          </p:cNvPr>
          <p:cNvSpPr txBox="1"/>
          <p:nvPr/>
        </p:nvSpPr>
        <p:spPr>
          <a:xfrm>
            <a:off x="10132961" y="6369698"/>
            <a:ext cx="18303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Format lists via QGIS</a:t>
            </a:r>
          </a:p>
        </p:txBody>
      </p:sp>
    </p:spTree>
    <p:extLst>
      <p:ext uri="{BB962C8B-B14F-4D97-AF65-F5344CB8AC3E}">
        <p14:creationId xmlns:p14="http://schemas.microsoft.com/office/powerpoint/2010/main" val="4088247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map of the state of new york&#10;&#10;AI-generated content may be incorrect.">
            <a:extLst>
              <a:ext uri="{FF2B5EF4-FFF2-40B4-BE49-F238E27FC236}">
                <a16:creationId xmlns:a16="http://schemas.microsoft.com/office/drawing/2014/main" id="{3D82C271-3656-487E-8143-AB359F5865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152" y="0"/>
            <a:ext cx="8875058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48D8C9-17D9-8F07-D711-CFE65D953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CCBFD-3C44-421A-9285-256BBE009E24}" type="slidenum">
              <a:rPr lang="en-US" altLang="en-US" smtClean="0"/>
              <a:pPr/>
              <a:t>10</a:t>
            </a:fld>
            <a:endParaRPr lang="en-US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A97505-A3A5-9F51-6E00-CBDFFF891A3A}"/>
              </a:ext>
            </a:extLst>
          </p:cNvPr>
          <p:cNvSpPr txBox="1"/>
          <p:nvPr/>
        </p:nvSpPr>
        <p:spPr>
          <a:xfrm>
            <a:off x="1905001" y="381000"/>
            <a:ext cx="32768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ptos Narrow" panose="020B0004020202020204" pitchFamily="34" charset="0"/>
              </a:rPr>
              <a:t>Pesticide Applications in Pounds</a:t>
            </a:r>
          </a:p>
          <a:p>
            <a:r>
              <a:rPr lang="en-US" b="1" dirty="0">
                <a:latin typeface="Aptos Narrow" panose="020B0004020202020204" pitchFamily="34" charset="0"/>
              </a:rPr>
              <a:t>2013</a:t>
            </a:r>
          </a:p>
          <a:p>
            <a:r>
              <a:rPr lang="en-US" b="1" i="1" dirty="0">
                <a:latin typeface="Aptos Narrow" panose="020B0004020202020204" pitchFamily="34" charset="0"/>
              </a:rPr>
              <a:t>Choropleth map</a:t>
            </a:r>
          </a:p>
        </p:txBody>
      </p:sp>
    </p:spTree>
    <p:extLst>
      <p:ext uri="{BB962C8B-B14F-4D97-AF65-F5344CB8AC3E}">
        <p14:creationId xmlns:p14="http://schemas.microsoft.com/office/powerpoint/2010/main" val="1896241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2">
            <a:extLst>
              <a:ext uri="{FF2B5EF4-FFF2-40B4-BE49-F238E27FC236}">
                <a16:creationId xmlns:a16="http://schemas.microsoft.com/office/drawing/2014/main" id="{76C072CF-8D29-C960-20B9-11F1C893D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A1747F3-2E17-4570-93E6-F9CC55E9CA44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3" name="Picture 2" descr="A map of the state of new york&#10;&#10;AI-generated content may be incorrect.">
            <a:extLst>
              <a:ext uri="{FF2B5EF4-FFF2-40B4-BE49-F238E27FC236}">
                <a16:creationId xmlns:a16="http://schemas.microsoft.com/office/drawing/2014/main" id="{06F6CDE3-C800-63E1-3B94-AC87B0DE72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152" y="0"/>
            <a:ext cx="887505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0A59BF-F51C-3D43-963D-C9F1A0B266EE}"/>
              </a:ext>
            </a:extLst>
          </p:cNvPr>
          <p:cNvSpPr txBox="1"/>
          <p:nvPr/>
        </p:nvSpPr>
        <p:spPr>
          <a:xfrm>
            <a:off x="1905001" y="381000"/>
            <a:ext cx="32768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ptos Narrow" panose="020B0004020202020204" pitchFamily="34" charset="0"/>
              </a:rPr>
              <a:t>Pesticide Applications in Pounds</a:t>
            </a:r>
          </a:p>
          <a:p>
            <a:r>
              <a:rPr lang="en-US" b="1" dirty="0">
                <a:latin typeface="Aptos Narrow" panose="020B0004020202020204" pitchFamily="34" charset="0"/>
              </a:rPr>
              <a:t>2013</a:t>
            </a:r>
          </a:p>
          <a:p>
            <a:r>
              <a:rPr lang="en-US" b="1" i="1" dirty="0">
                <a:latin typeface="Aptos Narrow" panose="020B0004020202020204" pitchFamily="34" charset="0"/>
              </a:rPr>
              <a:t>Graduated Symbol map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E2F872-2EA5-4FCB-A0B6-FF697D2C67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152" y="0"/>
            <a:ext cx="8875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743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80CF7F-A965-4593-8381-D87B0FA4C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152" y="0"/>
            <a:ext cx="8875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262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city with red and white text&#10;&#10;AI-generated content may be incorrect.">
            <a:extLst>
              <a:ext uri="{FF2B5EF4-FFF2-40B4-BE49-F238E27FC236}">
                <a16:creationId xmlns:a16="http://schemas.microsoft.com/office/drawing/2014/main" id="{1FC35E54-CFB9-6BD9-540E-BBB026F5DE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028" y="2194550"/>
            <a:ext cx="6035052" cy="4663450"/>
          </a:xfrm>
          <a:prstGeom prst="rect">
            <a:avLst/>
          </a:prstGeom>
        </p:spPr>
      </p:pic>
      <p:pic>
        <p:nvPicPr>
          <p:cNvPr id="5" name="Picture 4" descr="A map of the united states&#10;&#10;AI-generated content may be incorrect.">
            <a:extLst>
              <a:ext uri="{FF2B5EF4-FFF2-40B4-BE49-F238E27FC236}">
                <a16:creationId xmlns:a16="http://schemas.microsoft.com/office/drawing/2014/main" id="{0AAEA42A-3A24-7F92-9BFF-28297A49E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8" y="0"/>
            <a:ext cx="6035052" cy="466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003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BC8E5B-AA95-82B7-D5E0-8BEF7C1A3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map of the united states&#10;&#10;AI-generated content may be incorrect.">
            <a:extLst>
              <a:ext uri="{FF2B5EF4-FFF2-40B4-BE49-F238E27FC236}">
                <a16:creationId xmlns:a16="http://schemas.microsoft.com/office/drawing/2014/main" id="{8D0D71C3-6A6E-839C-0323-2F1A097E8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8" y="0"/>
            <a:ext cx="6035052" cy="4663450"/>
          </a:xfrm>
          <a:prstGeom prst="rect">
            <a:avLst/>
          </a:prstGeom>
        </p:spPr>
      </p:pic>
      <p:pic>
        <p:nvPicPr>
          <p:cNvPr id="9" name="Picture 8" descr="A map of a city&#10;&#10;AI-generated content may be incorrect.">
            <a:extLst>
              <a:ext uri="{FF2B5EF4-FFF2-40B4-BE49-F238E27FC236}">
                <a16:creationId xmlns:a16="http://schemas.microsoft.com/office/drawing/2014/main" id="{78353411-3312-EF8D-8281-386B82673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344" y="2194550"/>
            <a:ext cx="6035052" cy="466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797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3AF3B1-A2C5-4BAA-68CF-1B4263E78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map of a city with red and white text&#10;&#10;AI-generated content may be incorrect.">
            <a:extLst>
              <a:ext uri="{FF2B5EF4-FFF2-40B4-BE49-F238E27FC236}">
                <a16:creationId xmlns:a16="http://schemas.microsoft.com/office/drawing/2014/main" id="{4A24D8DD-B898-CCC4-FB6A-24452AED48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32" y="131101"/>
            <a:ext cx="8535736" cy="659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2171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allery Image">
            <a:extLst>
              <a:ext uri="{FF2B5EF4-FFF2-40B4-BE49-F238E27FC236}">
                <a16:creationId xmlns:a16="http://schemas.microsoft.com/office/drawing/2014/main" id="{75CFF87B-4C54-D444-7FA0-E22AEA913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331" y="0"/>
            <a:ext cx="44354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3C8684-62C5-446C-B3DD-9FB1097A058B}"/>
              </a:ext>
            </a:extLst>
          </p:cNvPr>
          <p:cNvSpPr txBox="1"/>
          <p:nvPr/>
        </p:nvSpPr>
        <p:spPr>
          <a:xfrm>
            <a:off x="5798939" y="6320522"/>
            <a:ext cx="60971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https://press.uchicago.edu/ucp/books/book/chicago/H/bo27400568.html</a:t>
            </a:r>
            <a:r>
              <a:rPr lang="en-US" sz="1400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A0C73C-67FD-1012-F997-C2ACBD2E9EBD}"/>
              </a:ext>
            </a:extLst>
          </p:cNvPr>
          <p:cNvSpPr txBox="1"/>
          <p:nvPr/>
        </p:nvSpPr>
        <p:spPr>
          <a:xfrm>
            <a:off x="5798939" y="229701"/>
            <a:ext cx="600968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4400" b="0" i="0" dirty="0">
                <a:solidFill>
                  <a:srgbClr val="000000"/>
                </a:solidFill>
                <a:effectLst/>
                <a:latin typeface="Source Serif Pro" panose="020F0502020204030204" pitchFamily="18" charset="0"/>
              </a:rPr>
              <a:t>How to Lie with Maps, Third Edition</a:t>
            </a:r>
          </a:p>
          <a:p>
            <a:pPr algn="l">
              <a:spcAft>
                <a:spcPts val="300"/>
              </a:spcAft>
            </a:pPr>
            <a:r>
              <a:rPr lang="en-US" sz="4400" b="0" i="0" u="sng" dirty="0">
                <a:solidFill>
                  <a:srgbClr val="007396"/>
                </a:solidFill>
                <a:effectLst/>
                <a:latin typeface="Source Serif Pro" panose="020F0502020204030204" pitchFamily="18" charset="0"/>
                <a:hlinkClick r:id="rId4"/>
              </a:rPr>
              <a:t>Mark </a:t>
            </a:r>
            <a:r>
              <a:rPr lang="en-US" sz="4400" b="0" i="0" u="sng" dirty="0" err="1">
                <a:solidFill>
                  <a:srgbClr val="007396"/>
                </a:solidFill>
                <a:effectLst/>
                <a:latin typeface="Source Serif Pro" panose="020F0502020204030204" pitchFamily="18" charset="0"/>
                <a:hlinkClick r:id="rId4"/>
              </a:rPr>
              <a:t>Monmonier</a:t>
            </a:r>
            <a:endParaRPr lang="en-US" sz="4400" b="0" i="0" dirty="0">
              <a:solidFill>
                <a:srgbClr val="007396"/>
              </a:solidFill>
              <a:effectLst/>
              <a:latin typeface="Source Serif Pro" panose="020F0502020204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5725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F7F17D-E7F9-2882-203C-74346F39E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4000" y="284679"/>
            <a:ext cx="8974993" cy="63118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555B97-430A-94F0-799B-B8A7CA0417CE}"/>
              </a:ext>
            </a:extLst>
          </p:cNvPr>
          <p:cNvSpPr txBox="1"/>
          <p:nvPr/>
        </p:nvSpPr>
        <p:spPr>
          <a:xfrm>
            <a:off x="0" y="261429"/>
            <a:ext cx="28086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https://colorbrewer2.org/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24321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CB16CC-DC00-585E-E18A-506E761A986C}"/>
              </a:ext>
            </a:extLst>
          </p:cNvPr>
          <p:cNvSpPr txBox="1"/>
          <p:nvPr/>
        </p:nvSpPr>
        <p:spPr>
          <a:xfrm>
            <a:off x="428050" y="295140"/>
            <a:ext cx="2941115" cy="496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2400"/>
              </a:spcBef>
            </a:pPr>
            <a:r>
              <a:rPr lang="en-US" sz="2400" b="1" dirty="0" err="1">
                <a:latin typeface="Aptos Narrow" panose="020B0004020202020204" pitchFamily="34" charset="0"/>
              </a:rPr>
              <a:t>ColorBrewer</a:t>
            </a:r>
            <a:r>
              <a:rPr lang="en-US" sz="2400" b="1" dirty="0">
                <a:latin typeface="Aptos Narrow" panose="020B0004020202020204" pitchFamily="34" charset="0"/>
              </a:rPr>
              <a:t> in action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D5FABE00-206C-BB6F-08D2-58102E3ED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529" y="414337"/>
            <a:ext cx="1047750" cy="590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after">
            <a:extLst>
              <a:ext uri="{FF2B5EF4-FFF2-40B4-BE49-F238E27FC236}">
                <a16:creationId xmlns:a16="http://schemas.microsoft.com/office/drawing/2014/main" id="{CF23ADE5-9FB8-7E3C-6A8E-97D86B3DC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659" y="414337"/>
            <a:ext cx="5667375" cy="602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BE8904-C41C-E743-536C-991CBA5C135A}"/>
              </a:ext>
            </a:extLst>
          </p:cNvPr>
          <p:cNvSpPr txBox="1"/>
          <p:nvPr/>
        </p:nvSpPr>
        <p:spPr>
          <a:xfrm>
            <a:off x="428050" y="6550223"/>
            <a:ext cx="60970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4"/>
              </a:rPr>
              <a:t>https://www.urbanresearchmaps.org/plurality/blockmaps.htm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2967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8A6225-CA91-94C5-80D0-0CF8A2E63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2A15B1A-295A-5DBB-855C-586912BC2A1D}"/>
              </a:ext>
            </a:extLst>
          </p:cNvPr>
          <p:cNvSpPr txBox="1"/>
          <p:nvPr/>
        </p:nvSpPr>
        <p:spPr>
          <a:xfrm>
            <a:off x="428050" y="295140"/>
            <a:ext cx="4322544" cy="496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2400"/>
              </a:spcBef>
            </a:pPr>
            <a:r>
              <a:rPr lang="en-US" sz="2400" b="1" dirty="0">
                <a:latin typeface="Aptos Narrow" panose="020B0004020202020204" pitchFamily="34" charset="0"/>
              </a:rPr>
              <a:t>Spatial relationships </a:t>
            </a:r>
            <a:r>
              <a:rPr lang="en-US" sz="1600" b="1" dirty="0">
                <a:latin typeface="Aptos Narrow" panose="020B0004020202020204" pitchFamily="34" charset="0"/>
              </a:rPr>
              <a:t>(partial list)</a:t>
            </a:r>
            <a:endParaRPr lang="en-US" sz="2400" b="1" dirty="0">
              <a:latin typeface="Aptos Narrow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BBC02C-2BEC-5532-F367-3A20DF83CA53}"/>
              </a:ext>
            </a:extLst>
          </p:cNvPr>
          <p:cNvSpPr txBox="1"/>
          <p:nvPr/>
        </p:nvSpPr>
        <p:spPr>
          <a:xfrm>
            <a:off x="305310" y="6271153"/>
            <a:ext cx="10728857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https://postgis.net/workshops/postgis-intro/spatial_relationships.html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57E340-5AAC-33DF-BFCE-ED6A6C3F53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050" y="1102312"/>
            <a:ext cx="3551057" cy="43308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77B676-D437-5112-8C36-9596D20547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3172" y="1102312"/>
            <a:ext cx="3017675" cy="35373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A667FC-A5A0-C32E-9606-46C4A83FFA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4913" y="1102312"/>
            <a:ext cx="3660328" cy="4397982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7AB3F48-0811-75BF-0AC6-F9A029089F06}"/>
              </a:ext>
            </a:extLst>
          </p:cNvPr>
          <p:cNvCxnSpPr/>
          <p:nvPr/>
        </p:nvCxnSpPr>
        <p:spPr>
          <a:xfrm>
            <a:off x="4240607" y="981906"/>
            <a:ext cx="0" cy="4768381"/>
          </a:xfrm>
          <a:prstGeom prst="line">
            <a:avLst/>
          </a:prstGeom>
          <a:ln w="3175">
            <a:solidFill>
              <a:srgbClr val="60722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2541AF9-884B-1A8D-B88E-D3769DC98E92}"/>
              </a:ext>
            </a:extLst>
          </p:cNvPr>
          <p:cNvCxnSpPr/>
          <p:nvPr/>
        </p:nvCxnSpPr>
        <p:spPr>
          <a:xfrm>
            <a:off x="7651708" y="981906"/>
            <a:ext cx="0" cy="4768381"/>
          </a:xfrm>
          <a:prstGeom prst="line">
            <a:avLst/>
          </a:prstGeom>
          <a:ln w="3175">
            <a:solidFill>
              <a:srgbClr val="60722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36920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A8B7BD-7CA5-345A-FB43-13632742412E}"/>
              </a:ext>
            </a:extLst>
          </p:cNvPr>
          <p:cNvSpPr txBox="1"/>
          <p:nvPr/>
        </p:nvSpPr>
        <p:spPr>
          <a:xfrm>
            <a:off x="378619" y="278606"/>
            <a:ext cx="4668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ptos Narrow" panose="020B0004020202020204" pitchFamily="34" charset="0"/>
              </a:rPr>
              <a:t>Interactive maps … some examples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7950DA-3149-C6C1-7395-51A95742B43D}"/>
              </a:ext>
            </a:extLst>
          </p:cNvPr>
          <p:cNvSpPr txBox="1"/>
          <p:nvPr/>
        </p:nvSpPr>
        <p:spPr>
          <a:xfrm>
            <a:off x="378619" y="1063747"/>
            <a:ext cx="385079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Intuitive?</a:t>
            </a:r>
          </a:p>
          <a:p>
            <a:endParaRPr lang="en-US" dirty="0"/>
          </a:p>
          <a:p>
            <a:pPr lvl="1"/>
            <a:r>
              <a:rPr lang="en-US" dirty="0">
                <a:hlinkClick r:id="rId2"/>
              </a:rPr>
              <a:t>Redistricting &amp; You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>
                <a:hlinkClick r:id="rId3"/>
              </a:rPr>
              <a:t>NYC Ranked Choice Voting 2021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>
                <a:hlinkClick r:id="rId4"/>
              </a:rPr>
              <a:t>Long Island Zoning Atlas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FA7A26-720E-FC11-FA76-27A8B22D6E73}"/>
              </a:ext>
            </a:extLst>
          </p:cNvPr>
          <p:cNvSpPr txBox="1"/>
          <p:nvPr/>
        </p:nvSpPr>
        <p:spPr>
          <a:xfrm>
            <a:off x="4229417" y="3599688"/>
            <a:ext cx="351904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Not so intuitive?</a:t>
            </a:r>
          </a:p>
          <a:p>
            <a:endParaRPr lang="en-US" dirty="0"/>
          </a:p>
          <a:p>
            <a:pPr lvl="1"/>
            <a:r>
              <a:rPr lang="en-US" dirty="0">
                <a:hlinkClick r:id="rId5"/>
              </a:rPr>
              <a:t>NYS Pesticides Map / Cornell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>
                <a:hlinkClick r:id="rId6"/>
              </a:rPr>
              <a:t>NYC Urban Agriculture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>
                <a:hlinkClick r:id="rId7"/>
              </a:rPr>
              <a:t>US Natural Hazards Index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EAE528-1940-38F3-A8DF-C2295665D053}"/>
              </a:ext>
            </a:extLst>
          </p:cNvPr>
          <p:cNvSpPr txBox="1"/>
          <p:nvPr/>
        </p:nvSpPr>
        <p:spPr>
          <a:xfrm>
            <a:off x="7748457" y="1570325"/>
            <a:ext cx="38323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Data / feature rich!</a:t>
            </a:r>
          </a:p>
          <a:p>
            <a:endParaRPr lang="en-US" dirty="0"/>
          </a:p>
          <a:p>
            <a:pPr lvl="1"/>
            <a:r>
              <a:rPr lang="en-US" dirty="0">
                <a:hlinkClick r:id="rId8"/>
              </a:rPr>
              <a:t>Audubon Bird Migration Explorer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025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7CD56A-50F9-12A3-D705-9EC3710D4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431" y="295140"/>
            <a:ext cx="6681052" cy="568430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F19504-9A35-E09C-19F1-15EF18733E59}"/>
              </a:ext>
            </a:extLst>
          </p:cNvPr>
          <p:cNvSpPr txBox="1"/>
          <p:nvPr/>
        </p:nvSpPr>
        <p:spPr>
          <a:xfrm>
            <a:off x="428050" y="295140"/>
            <a:ext cx="2415387" cy="496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2400"/>
              </a:spcBef>
            </a:pPr>
            <a:r>
              <a:rPr lang="en-US" sz="2400" b="1" dirty="0">
                <a:latin typeface="Aptos Narrow" panose="020B0004020202020204" pitchFamily="34" charset="0"/>
              </a:rPr>
              <a:t>Visual variables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E4F43B-7E92-00DF-1F8B-D9D3F6995818}"/>
              </a:ext>
            </a:extLst>
          </p:cNvPr>
          <p:cNvSpPr txBox="1"/>
          <p:nvPr/>
        </p:nvSpPr>
        <p:spPr>
          <a:xfrm>
            <a:off x="305310" y="6271153"/>
            <a:ext cx="10728857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1000"/>
              </a:spcAft>
            </a:pP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http://understandinggraphics.com/wp-content/uploads/2010/01/retinal-variables.png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49702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F677D5-9F3B-5409-4590-782B62A6C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9BEAE1-E613-726B-ECA9-313A801D4A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295140"/>
            <a:ext cx="8229600" cy="63544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C62995-643A-E7A1-0054-3FB23890A0AB}"/>
              </a:ext>
            </a:extLst>
          </p:cNvPr>
          <p:cNvSpPr txBox="1"/>
          <p:nvPr/>
        </p:nvSpPr>
        <p:spPr>
          <a:xfrm>
            <a:off x="428050" y="295140"/>
            <a:ext cx="2415387" cy="920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2400"/>
              </a:spcBef>
            </a:pPr>
            <a:r>
              <a:rPr lang="en-US" sz="2400" b="1" dirty="0">
                <a:latin typeface="Aptos Narrow" panose="020B0004020202020204" pitchFamily="34" charset="0"/>
              </a:rPr>
              <a:t>Color options (general)</a:t>
            </a:r>
          </a:p>
        </p:txBody>
      </p:sp>
    </p:spTree>
    <p:extLst>
      <p:ext uri="{BB962C8B-B14F-4D97-AF65-F5344CB8AC3E}">
        <p14:creationId xmlns:p14="http://schemas.microsoft.com/office/powerpoint/2010/main" val="3116433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F9C7EB-B378-8243-C3CE-EA5ABFD63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5594" y="187569"/>
            <a:ext cx="6143050" cy="65919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AA0905-F636-2346-5367-36A68216FD1A}"/>
              </a:ext>
            </a:extLst>
          </p:cNvPr>
          <p:cNvSpPr txBox="1"/>
          <p:nvPr/>
        </p:nvSpPr>
        <p:spPr>
          <a:xfrm>
            <a:off x="127341" y="6301099"/>
            <a:ext cx="36836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https://www.planning.org/lbcs/standards/</a:t>
            </a:r>
            <a:r>
              <a:rPr lang="en-US" sz="1400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0DD83B-7169-6C55-D335-4E794372C2C6}"/>
              </a:ext>
            </a:extLst>
          </p:cNvPr>
          <p:cNvSpPr txBox="1"/>
          <p:nvPr/>
        </p:nvSpPr>
        <p:spPr>
          <a:xfrm>
            <a:off x="428050" y="1666740"/>
            <a:ext cx="2646543" cy="3235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2400"/>
              </a:spcBef>
            </a:pPr>
            <a:r>
              <a:rPr lang="en-US" sz="2400" b="1" i="1" dirty="0">
                <a:latin typeface="Aptos Narrow" panose="020B0004020202020204" pitchFamily="34" charset="0"/>
              </a:rPr>
              <a:t>Such as …</a:t>
            </a:r>
          </a:p>
          <a:p>
            <a:pPr marL="0" marR="0">
              <a:lnSpc>
                <a:spcPct val="115000"/>
              </a:lnSpc>
              <a:spcBef>
                <a:spcPts val="2400"/>
              </a:spcBef>
            </a:pPr>
            <a:r>
              <a:rPr lang="en-US" sz="2400" b="1" dirty="0">
                <a:latin typeface="Aptos Narrow" panose="020B0004020202020204" pitchFamily="34" charset="0"/>
              </a:rPr>
              <a:t>American Planning Association</a:t>
            </a:r>
          </a:p>
          <a:p>
            <a:pPr marL="0" marR="0">
              <a:lnSpc>
                <a:spcPct val="115000"/>
              </a:lnSpc>
              <a:spcBef>
                <a:spcPts val="2400"/>
              </a:spcBef>
            </a:pPr>
            <a:r>
              <a:rPr lang="en-US" sz="2400" b="1" dirty="0">
                <a:latin typeface="Aptos Narrow" panose="020B0004020202020204" pitchFamily="34" charset="0"/>
              </a:rPr>
              <a:t>“Land Based Classification Standards”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B429FA-0C56-9819-1A60-11CA37FE0374}"/>
              </a:ext>
            </a:extLst>
          </p:cNvPr>
          <p:cNvSpPr txBox="1"/>
          <p:nvPr/>
        </p:nvSpPr>
        <p:spPr>
          <a:xfrm>
            <a:off x="428050" y="295140"/>
            <a:ext cx="2415387" cy="920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2400"/>
              </a:spcBef>
            </a:pPr>
            <a:r>
              <a:rPr lang="en-US" sz="2400" b="1" dirty="0">
                <a:latin typeface="Aptos Narrow" panose="020B0004020202020204" pitchFamily="34" charset="0"/>
              </a:rPr>
              <a:t>Color options (specific)</a:t>
            </a:r>
          </a:p>
        </p:txBody>
      </p:sp>
    </p:spTree>
    <p:extLst>
      <p:ext uri="{BB962C8B-B14F-4D97-AF65-F5344CB8AC3E}">
        <p14:creationId xmlns:p14="http://schemas.microsoft.com/office/powerpoint/2010/main" val="3638728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279A3-8C49-D3C3-5D44-C0AD020C6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78DBA62-56B3-6EBB-A020-EB3CB2CBFC51}"/>
              </a:ext>
            </a:extLst>
          </p:cNvPr>
          <p:cNvSpPr txBox="1"/>
          <p:nvPr/>
        </p:nvSpPr>
        <p:spPr>
          <a:xfrm>
            <a:off x="2721194" y="2623362"/>
            <a:ext cx="7587238" cy="1611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2400"/>
              </a:spcBef>
            </a:pPr>
            <a:r>
              <a:rPr lang="en-US" sz="4400" b="1" dirty="0">
                <a:latin typeface="Aptos Narrow" panose="020B0004020202020204" pitchFamily="34" charset="0"/>
              </a:rPr>
              <a:t>Cartographic techniques, options, pitfalls, and more</a:t>
            </a:r>
          </a:p>
        </p:txBody>
      </p:sp>
    </p:spTree>
    <p:extLst>
      <p:ext uri="{BB962C8B-B14F-4D97-AF65-F5344CB8AC3E}">
        <p14:creationId xmlns:p14="http://schemas.microsoft.com/office/powerpoint/2010/main" val="3941490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935A404C-A234-1FF2-CF35-BD1516E5D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" y="601504"/>
            <a:ext cx="8615589" cy="542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9ADB2F-10C0-D377-B75A-49A2A1710F01}"/>
              </a:ext>
            </a:extLst>
          </p:cNvPr>
          <p:cNvSpPr txBox="1"/>
          <p:nvPr/>
        </p:nvSpPr>
        <p:spPr>
          <a:xfrm>
            <a:off x="535781" y="6256496"/>
            <a:ext cx="87957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https://www.core77.com/posts/90771/A-Great-Example-of-Better-Data-Visualization-This-Voting-Map-GIF#</a:t>
            </a:r>
            <a:r>
              <a:rPr lang="en-US" sz="1400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955024-5419-729E-4803-FCE1323DF7D7}"/>
              </a:ext>
            </a:extLst>
          </p:cNvPr>
          <p:cNvSpPr txBox="1"/>
          <p:nvPr/>
        </p:nvSpPr>
        <p:spPr>
          <a:xfrm>
            <a:off x="9331524" y="522449"/>
            <a:ext cx="2841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ptos Narrow" panose="020B0004020202020204" pitchFamily="34" charset="0"/>
              </a:rPr>
              <a:t>2016 Presidential Election results by county</a:t>
            </a:r>
          </a:p>
        </p:txBody>
      </p:sp>
    </p:spTree>
    <p:extLst>
      <p:ext uri="{BB962C8B-B14F-4D97-AF65-F5344CB8AC3E}">
        <p14:creationId xmlns:p14="http://schemas.microsoft.com/office/powerpoint/2010/main" val="3081517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4323DCD-110A-2BEE-0029-66FAA9EF0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6051" y="2747852"/>
            <a:ext cx="6248400" cy="40067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782E04-75BA-7980-39AB-B44811338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450" y="175765"/>
            <a:ext cx="6219761" cy="39884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BC9DB3F-1BD5-751E-FFD8-1A786725B953}"/>
              </a:ext>
            </a:extLst>
          </p:cNvPr>
          <p:cNvSpPr txBox="1"/>
          <p:nvPr/>
        </p:nvSpPr>
        <p:spPr>
          <a:xfrm>
            <a:off x="303598" y="6149072"/>
            <a:ext cx="52113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4"/>
              </a:rPr>
              <a:t>https://www.reddit.com/r/MapPorn/comments/sjt7v9/land_area_vs_population_for_us_presidential/?rdt=41743</a:t>
            </a:r>
            <a:r>
              <a:rPr lang="en-US" sz="1200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DA13EB-9E8D-8ADF-83FD-5760E57AC301}"/>
              </a:ext>
            </a:extLst>
          </p:cNvPr>
          <p:cNvSpPr txBox="1"/>
          <p:nvPr/>
        </p:nvSpPr>
        <p:spPr>
          <a:xfrm>
            <a:off x="6859969" y="1172530"/>
            <a:ext cx="41605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ptos Narrow" panose="020B0004020202020204" pitchFamily="34" charset="0"/>
              </a:rPr>
              <a:t>“Land doesn’t vote, people do.”</a:t>
            </a:r>
          </a:p>
        </p:txBody>
      </p:sp>
    </p:spTree>
    <p:extLst>
      <p:ext uri="{BB962C8B-B14F-4D97-AF65-F5344CB8AC3E}">
        <p14:creationId xmlns:p14="http://schemas.microsoft.com/office/powerpoint/2010/main" val="23701979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2">
            <a:extLst>
              <a:ext uri="{FF2B5EF4-FFF2-40B4-BE49-F238E27FC236}">
                <a16:creationId xmlns:a16="http://schemas.microsoft.com/office/drawing/2014/main" id="{B2FB9B94-4982-D8B0-8E8F-F8BC64F44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4106153-39D3-4787-9DDA-1C588A4E0E06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E8657E-06EF-1028-E5CC-1B2EAE45A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908" y="0"/>
            <a:ext cx="88754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16C305-AC8C-59CE-D86B-FB9DEB7F63BA}"/>
              </a:ext>
            </a:extLst>
          </p:cNvPr>
          <p:cNvSpPr txBox="1"/>
          <p:nvPr/>
        </p:nvSpPr>
        <p:spPr>
          <a:xfrm>
            <a:off x="72110" y="5919391"/>
            <a:ext cx="2799965" cy="6195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hlinkClick r:id="rId3"/>
              </a:rPr>
              <a:t>https://dec.ny.gov/environmental-protection/pesticides/pesticide-reporting-law/annual-report-data/prl-reports</a:t>
            </a:r>
            <a:r>
              <a:rPr lang="en-US" sz="1100" dirty="0"/>
              <a:t>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292</Words>
  <Application>Microsoft Office PowerPoint</Application>
  <PresentationFormat>Widescreen</PresentationFormat>
  <Paragraphs>56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Aptos</vt:lpstr>
      <vt:lpstr>Aptos Display</vt:lpstr>
      <vt:lpstr>Aptos Narrow</vt:lpstr>
      <vt:lpstr>Arial</vt:lpstr>
      <vt:lpstr>Calibri</vt:lpstr>
      <vt:lpstr>Source Serif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Steven Romalewski</dc:creator>
  <cp:lastModifiedBy>Steven Romalewski</cp:lastModifiedBy>
  <cp:revision>6</cp:revision>
  <dcterms:created xsi:type="dcterms:W3CDTF">2025-03-26T04:17:28Z</dcterms:created>
  <dcterms:modified xsi:type="dcterms:W3CDTF">2025-03-30T02:45:17Z</dcterms:modified>
</cp:coreProperties>
</file>